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6" r:id="rId2"/>
  </p:sldMasterIdLst>
  <p:notesMasterIdLst>
    <p:notesMasterId r:id="rId35"/>
  </p:notesMasterIdLst>
  <p:handoutMasterIdLst>
    <p:handoutMasterId r:id="rId36"/>
  </p:handoutMasterIdLst>
  <p:sldIdLst>
    <p:sldId id="779" r:id="rId3"/>
    <p:sldId id="668" r:id="rId4"/>
    <p:sldId id="817" r:id="rId5"/>
    <p:sldId id="808" r:id="rId6"/>
    <p:sldId id="812" r:id="rId7"/>
    <p:sldId id="813" r:id="rId8"/>
    <p:sldId id="814" r:id="rId9"/>
    <p:sldId id="778" r:id="rId10"/>
    <p:sldId id="783" r:id="rId11"/>
    <p:sldId id="784" r:id="rId12"/>
    <p:sldId id="787" r:id="rId13"/>
    <p:sldId id="826" r:id="rId14"/>
    <p:sldId id="789" r:id="rId15"/>
    <p:sldId id="791" r:id="rId16"/>
    <p:sldId id="790" r:id="rId17"/>
    <p:sldId id="825" r:id="rId18"/>
    <p:sldId id="786" r:id="rId19"/>
    <p:sldId id="797" r:id="rId20"/>
    <p:sldId id="802" r:id="rId21"/>
    <p:sldId id="799" r:id="rId22"/>
    <p:sldId id="782" r:id="rId23"/>
    <p:sldId id="815" r:id="rId24"/>
    <p:sldId id="795" r:id="rId25"/>
    <p:sldId id="818" r:id="rId26"/>
    <p:sldId id="803" r:id="rId27"/>
    <p:sldId id="804" r:id="rId28"/>
    <p:sldId id="805" r:id="rId29"/>
    <p:sldId id="819" r:id="rId30"/>
    <p:sldId id="806" r:id="rId31"/>
    <p:sldId id="822" r:id="rId32"/>
    <p:sldId id="820" r:id="rId33"/>
    <p:sldId id="816" r:id="rId3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0000"/>
    <a:srgbClr val="000066"/>
    <a:srgbClr val="CC0000"/>
    <a:srgbClr val="990000"/>
    <a:srgbClr val="FFFFFF"/>
    <a:srgbClr val="E46C0A"/>
    <a:srgbClr val="D3D3D3"/>
    <a:srgbClr val="FFCC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18" autoAdjust="0"/>
    <p:restoredTop sz="94218" autoAdjust="0"/>
  </p:normalViewPr>
  <p:slideViewPr>
    <p:cSldViewPr>
      <p:cViewPr varScale="1">
        <p:scale>
          <a:sx n="68" d="100"/>
          <a:sy n="68" d="100"/>
        </p:scale>
        <p:origin x="1513" y="46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1522" y="64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esktop\&#21452;&#25903;&#35745;&#21010;&#21313;&#21608;&#24180;&#24231;&#35848;&#20250;\&#21452;&#25903;&#32479;&#35745;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24037;&#20316;&#36164;&#26009;\&#31185;&#25216;&#22788;&#24037;&#20316;\PPT&#21442;&#32771;\201902&#20013;&#24515;&#32452;&#20250;&#35758;&#27719;&#25253;\ppt&#30456;&#20851;&#25968;&#25454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24037;&#20316;&#36164;&#26009;\&#31185;&#25216;&#22788;&#24037;&#20316;\PPT&#21442;&#32771;\201902&#20013;&#24515;&#32452;&#20250;&#35758;&#27719;&#25253;\ppt&#30456;&#20851;&#25968;&#25454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24037;&#20316;&#36164;&#26009;\&#31185;&#25216;&#22788;&#24037;&#20316;\PPT&#21442;&#32771;\201902&#20013;&#24515;&#32452;&#20250;&#35758;&#27719;&#25253;\ppt&#30456;&#20851;&#25968;&#25454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24037;&#20316;&#36164;&#26009;\&#31185;&#25216;&#22788;&#24037;&#20316;\PPT&#21442;&#32771;\201902&#20013;&#24515;&#32452;&#20250;&#35758;&#27719;&#25253;\ppt&#30456;&#20851;&#25968;&#25454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24037;&#20316;&#36164;&#26009;\&#31185;&#25216;&#22788;&#24037;&#20316;\PPT&#21442;&#32771;\201902&#20013;&#24515;&#32452;&#20250;&#35758;&#27719;&#25253;\ppt&#30456;&#20851;&#25968;&#25454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24037;&#20316;&#36164;&#26009;\&#31185;&#25216;&#22788;&#24037;&#20316;\PPT&#21442;&#32771;\201902&#20013;&#24515;&#32452;&#20250;&#35758;&#27719;&#25253;\ppt&#30456;&#20851;&#25968;&#25454;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24037;&#20316;&#36164;&#26009;\&#31185;&#25216;&#22788;&#24037;&#20316;\&#21452;&#25903;&#35745;&#21010;\2018\8.2018&#21452;&#25903;&#21313;&#21608;&#24180;&#24231;&#35848;&#20250;\2019\ppt&#25968;&#25454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24037;&#20316;&#36164;&#26009;\&#31185;&#25216;&#22788;&#24037;&#20316;\&#21452;&#25903;&#35745;&#21010;\2018\8.2018&#21452;&#25903;&#21313;&#21608;&#24180;&#24231;&#35848;&#20250;\2019\ppt&#25968;&#2545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24037;&#20316;&#36164;&#26009;\&#31185;&#25216;&#22788;&#24037;&#20316;\PPT&#21442;&#32771;\201902&#20013;&#24515;&#32452;&#20250;&#35758;&#27719;&#25253;\ppt&#30456;&#20851;&#25968;&#25454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24037;&#20316;&#36164;&#26009;\&#31185;&#25216;&#22788;&#24037;&#20316;\&#21452;&#25903;&#35745;&#21010;\2018\8.2018&#21452;&#25903;&#21313;&#21608;&#24180;&#24231;&#35848;&#20250;\2019\ppt&#25968;&#25454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24037;&#20316;&#36164;&#26009;\&#31185;&#25216;&#22788;&#24037;&#20316;\&#21452;&#25903;&#35745;&#21010;\2018\8.2018&#21452;&#25903;&#21313;&#21608;&#24180;&#24231;&#35848;&#20250;\2019\ppt&#25968;&#25454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24037;&#20316;&#36164;&#26009;\&#31185;&#25216;&#22788;&#24037;&#20316;\PPT&#21442;&#32771;\201902&#20013;&#24515;&#32452;&#20250;&#35758;&#27719;&#25253;\ppt&#30456;&#20851;&#25968;&#25454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24037;&#20316;&#36164;&#26009;\&#31185;&#25216;&#22788;&#24037;&#20316;\PPT&#21442;&#32771;\20180826&#26032;&#36827;&#25945;&#24072;&#22521;&#35757;ppt\20180826&#26366;&#22788;ppt&#23545;&#24212;&#22270;&#3492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27552276326592E-2"/>
          <c:y val="8.729763553151243E-2"/>
          <c:w val="0.87174845496469888"/>
          <c:h val="0.82007579256328966"/>
        </c:manualLayout>
      </c:layout>
      <c:lineChart>
        <c:grouping val="standard"/>
        <c:varyColors val="0"/>
        <c:ser>
          <c:idx val="0"/>
          <c:order val="0"/>
          <c:tx>
            <c:strRef>
              <c:f>符合层次人数!$B$2</c:f>
              <c:strCache>
                <c:ptCount val="1"/>
                <c:pt idx="0">
                  <c:v>符合条件人数</c:v>
                </c:pt>
              </c:strCache>
            </c:strRef>
          </c:tx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solidFill>
                        <a:srgbClr val="0000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pPr>
                  <a:endParaRPr lang="zh-CN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D04-437A-9AAF-EE7860EE8F8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solidFill>
                        <a:srgbClr val="0000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pPr>
                  <a:endParaRPr lang="zh-CN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D04-437A-9AAF-EE7860EE8F8A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solidFill>
                        <a:srgbClr val="0000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pPr>
                  <a:endParaRPr lang="zh-CN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D04-437A-9AAF-EE7860EE8F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trendline>
            <c:spPr>
              <a:ln>
                <a:noFill/>
              </a:ln>
            </c:spPr>
            <c:trendlineType val="poly"/>
            <c:order val="2"/>
            <c:dispRSqr val="1"/>
            <c:dispEq val="1"/>
            <c:trendlineLbl>
              <c:layout>
                <c:manualLayout>
                  <c:x val="-2.4130952416698444E-2"/>
                  <c:y val="0.39100789597342683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100" b="1"/>
                  </a:pPr>
                  <a:endParaRPr lang="zh-CN"/>
                </a:p>
              </c:txPr>
            </c:trendlineLbl>
          </c:trendline>
          <c:cat>
            <c:strRef>
              <c:f>符合层次人数!$A$3:$A$12</c:f>
              <c:strCache>
                <c:ptCount val="10"/>
                <c:pt idx="0">
                  <c:v>2009年</c:v>
                </c:pt>
                <c:pt idx="1">
                  <c:v>2010年</c:v>
                </c:pt>
                <c:pt idx="2">
                  <c:v>2011年</c:v>
                </c:pt>
                <c:pt idx="3">
                  <c:v>2012年</c:v>
                </c:pt>
                <c:pt idx="4">
                  <c:v>2013年</c:v>
                </c:pt>
                <c:pt idx="5">
                  <c:v>2014年</c:v>
                </c:pt>
                <c:pt idx="6">
                  <c:v>2015年</c:v>
                </c:pt>
                <c:pt idx="7">
                  <c:v>2016年</c:v>
                </c:pt>
                <c:pt idx="8">
                  <c:v>2017年</c:v>
                </c:pt>
                <c:pt idx="9">
                  <c:v>2018年</c:v>
                </c:pt>
              </c:strCache>
            </c:strRef>
          </c:cat>
          <c:val>
            <c:numRef>
              <c:f>符合层次人数!$B$3:$B$12</c:f>
              <c:numCache>
                <c:formatCode>General</c:formatCode>
                <c:ptCount val="10"/>
                <c:pt idx="0">
                  <c:v>181</c:v>
                </c:pt>
                <c:pt idx="1">
                  <c:v>275</c:v>
                </c:pt>
                <c:pt idx="2">
                  <c:v>325</c:v>
                </c:pt>
                <c:pt idx="3">
                  <c:v>371</c:v>
                </c:pt>
                <c:pt idx="4">
                  <c:v>434</c:v>
                </c:pt>
                <c:pt idx="5">
                  <c:v>499</c:v>
                </c:pt>
                <c:pt idx="6">
                  <c:v>563</c:v>
                </c:pt>
                <c:pt idx="7">
                  <c:v>652</c:v>
                </c:pt>
                <c:pt idx="8">
                  <c:v>703</c:v>
                </c:pt>
                <c:pt idx="9">
                  <c:v>709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0B-4C36-8C14-DB371B563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397072"/>
        <c:axId val="226397632"/>
      </c:lineChart>
      <c:catAx>
        <c:axId val="226397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0" i="1"/>
            </a:pPr>
            <a:endParaRPr lang="zh-CN"/>
          </a:p>
        </c:txPr>
        <c:crossAx val="226397632"/>
        <c:crosses val="autoZero"/>
        <c:auto val="1"/>
        <c:lblAlgn val="ctr"/>
        <c:lblOffset val="100"/>
        <c:noMultiLvlLbl val="0"/>
      </c:catAx>
      <c:valAx>
        <c:axId val="2263976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zh-CN"/>
          </a:p>
        </c:txPr>
        <c:crossAx val="226397072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>
          <a:lumMod val="50000"/>
          <a:lumOff val="50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407638301216862E-2"/>
          <c:y val="0.19091226456864549"/>
          <c:w val="0.85235007502134319"/>
          <c:h val="0.78038043663362966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8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6BD-44CB-A84A-81B5500CC046}"/>
              </c:ext>
            </c:extLst>
          </c:dPt>
          <c:dPt>
            <c:idx val="1"/>
            <c:bubble3D val="0"/>
            <c:explosion val="1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6BD-44CB-A84A-81B5500CC046}"/>
              </c:ext>
            </c:extLst>
          </c:dPt>
          <c:dPt>
            <c:idx val="2"/>
            <c:bubble3D val="0"/>
            <c:explosion val="24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56BD-44CB-A84A-81B5500CC04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56BD-44CB-A84A-81B5500CC046}"/>
              </c:ext>
            </c:extLst>
          </c:dPt>
          <c:dPt>
            <c:idx val="4"/>
            <c:bubble3D val="0"/>
            <c:explosion val="15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56BD-44CB-A84A-81B5500CC046}"/>
              </c:ext>
            </c:extLst>
          </c:dPt>
          <c:dLbls>
            <c:dLbl>
              <c:idx val="0"/>
              <c:layout>
                <c:manualLayout>
                  <c:x val="-0.1500987853743517"/>
                  <c:y val="6.797016024658564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BD-44CB-A84A-81B5500CC046}"/>
                </c:ext>
              </c:extLst>
            </c:dLbl>
            <c:dLbl>
              <c:idx val="2"/>
              <c:layout>
                <c:manualLayout>
                  <c:x val="0.18441569911128775"/>
                  <c:y val="-0.1265273236606382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BD-44CB-A84A-81B5500CC046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Sheet3!$B$3:$F$3</c:f>
              <c:strCache>
                <c:ptCount val="5"/>
                <c:pt idx="0">
                  <c:v>SCI </c:v>
                </c:pt>
                <c:pt idx="1">
                  <c:v>EI、ISTP </c:v>
                </c:pt>
                <c:pt idx="2">
                  <c:v>CSCD </c:v>
                </c:pt>
                <c:pt idx="3">
                  <c:v>SSCI </c:v>
                </c:pt>
                <c:pt idx="4">
                  <c:v>CSSCI </c:v>
                </c:pt>
              </c:strCache>
            </c:strRef>
          </c:cat>
          <c:val>
            <c:numRef>
              <c:f>Sheet3!$B$14:$F$14</c:f>
              <c:numCache>
                <c:formatCode>General</c:formatCode>
                <c:ptCount val="5"/>
                <c:pt idx="0">
                  <c:v>4218</c:v>
                </c:pt>
                <c:pt idx="1">
                  <c:v>1113</c:v>
                </c:pt>
                <c:pt idx="2">
                  <c:v>4926</c:v>
                </c:pt>
                <c:pt idx="3">
                  <c:v>26</c:v>
                </c:pt>
                <c:pt idx="4">
                  <c:v>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6BD-44CB-A84A-81B5500CC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alpha val="52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Sheet3!$A$4:$A$13</c:f>
              <c:strCache>
                <c:ptCount val="10"/>
                <c:pt idx="0">
                  <c:v>2009年</c:v>
                </c:pt>
                <c:pt idx="1">
                  <c:v>2010年</c:v>
                </c:pt>
                <c:pt idx="2">
                  <c:v>2011年</c:v>
                </c:pt>
                <c:pt idx="3">
                  <c:v>2012年</c:v>
                </c:pt>
                <c:pt idx="4">
                  <c:v>2013年</c:v>
                </c:pt>
                <c:pt idx="5">
                  <c:v>2014年</c:v>
                </c:pt>
                <c:pt idx="6">
                  <c:v>2015年</c:v>
                </c:pt>
                <c:pt idx="7">
                  <c:v>2016年</c:v>
                </c:pt>
                <c:pt idx="8">
                  <c:v>2017年</c:v>
                </c:pt>
                <c:pt idx="9">
                  <c:v>2018年</c:v>
                </c:pt>
              </c:strCache>
            </c:strRef>
          </c:cat>
          <c:val>
            <c:numRef>
              <c:f>Sheet3!$H$4:$H$13</c:f>
              <c:numCache>
                <c:formatCode>General</c:formatCode>
                <c:ptCount val="10"/>
                <c:pt idx="0">
                  <c:v>279</c:v>
                </c:pt>
                <c:pt idx="1">
                  <c:v>495</c:v>
                </c:pt>
                <c:pt idx="2">
                  <c:v>593</c:v>
                </c:pt>
                <c:pt idx="3">
                  <c:v>719</c:v>
                </c:pt>
                <c:pt idx="4">
                  <c:v>809</c:v>
                </c:pt>
                <c:pt idx="5">
                  <c:v>1305</c:v>
                </c:pt>
                <c:pt idx="6">
                  <c:v>1511</c:v>
                </c:pt>
                <c:pt idx="7">
                  <c:v>1655</c:v>
                </c:pt>
                <c:pt idx="8">
                  <c:v>1720</c:v>
                </c:pt>
                <c:pt idx="9">
                  <c:v>1666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A8-4627-ABF9-3E320C0B3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9476400"/>
        <c:axId val="229476960"/>
        <c:axId val="0"/>
      </c:bar3DChart>
      <c:catAx>
        <c:axId val="22947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9476960"/>
        <c:crosses val="autoZero"/>
        <c:auto val="1"/>
        <c:lblAlgn val="ctr"/>
        <c:lblOffset val="100"/>
        <c:noMultiLvlLbl val="0"/>
      </c:catAx>
      <c:valAx>
        <c:axId val="229476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947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r>
              <a:rPr lang="en-US" altLang="zh-CN" b="1">
                <a:solidFill>
                  <a:srgbClr val="0000FF"/>
                </a:solidFill>
              </a:rPr>
              <a:t>2009</a:t>
            </a:r>
            <a:r>
              <a:rPr lang="zh-CN" altLang="en-US" b="1">
                <a:solidFill>
                  <a:srgbClr val="0000FF"/>
                </a:solidFill>
              </a:rPr>
              <a:t>年</a:t>
            </a:r>
            <a:r>
              <a:rPr lang="en-US" altLang="zh-CN" b="1">
                <a:solidFill>
                  <a:srgbClr val="0000FF"/>
                </a:solidFill>
              </a:rPr>
              <a:t>-2018</a:t>
            </a:r>
            <a:r>
              <a:rPr lang="zh-CN" altLang="en-US" b="1">
                <a:solidFill>
                  <a:srgbClr val="0000FF"/>
                </a:solidFill>
              </a:rPr>
              <a:t>年发表具有自主知识产权</a:t>
            </a:r>
            <a:r>
              <a:rPr lang="en-US" altLang="zh-CN" b="1">
                <a:solidFill>
                  <a:srgbClr val="0000FF"/>
                </a:solidFill>
              </a:rPr>
              <a:t>SCI</a:t>
            </a:r>
            <a:r>
              <a:rPr lang="zh-CN" altLang="en-US" b="1">
                <a:solidFill>
                  <a:srgbClr val="0000FF"/>
                </a:solidFill>
              </a:rPr>
              <a:t>论文数</a:t>
            </a:r>
            <a:r>
              <a:rPr lang="en-US" altLang="zh-CN" b="1">
                <a:solidFill>
                  <a:srgbClr val="0000FF"/>
                </a:solidFill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00FF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alpha val="42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Sheet3!$B$3</c:f>
              <c:strCache>
                <c:ptCount val="1"/>
                <c:pt idx="0">
                  <c:v>SCI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Sheet3!$A$4:$A$13</c:f>
              <c:strCache>
                <c:ptCount val="10"/>
                <c:pt idx="0">
                  <c:v>2009年</c:v>
                </c:pt>
                <c:pt idx="1">
                  <c:v>2010年</c:v>
                </c:pt>
                <c:pt idx="2">
                  <c:v>2011年</c:v>
                </c:pt>
                <c:pt idx="3">
                  <c:v>2012年</c:v>
                </c:pt>
                <c:pt idx="4">
                  <c:v>2013年</c:v>
                </c:pt>
                <c:pt idx="5">
                  <c:v>2014年</c:v>
                </c:pt>
                <c:pt idx="6">
                  <c:v>2015年</c:v>
                </c:pt>
                <c:pt idx="7">
                  <c:v>2016年</c:v>
                </c:pt>
                <c:pt idx="8">
                  <c:v>2017年</c:v>
                </c:pt>
                <c:pt idx="9">
                  <c:v>2018年</c:v>
                </c:pt>
              </c:strCache>
            </c:strRef>
          </c:cat>
          <c:val>
            <c:numRef>
              <c:f>Sheet3!$B$4:$B$13</c:f>
              <c:numCache>
                <c:formatCode>General</c:formatCode>
                <c:ptCount val="10"/>
                <c:pt idx="0">
                  <c:v>98</c:v>
                </c:pt>
                <c:pt idx="1">
                  <c:v>149</c:v>
                </c:pt>
                <c:pt idx="2">
                  <c:v>223</c:v>
                </c:pt>
                <c:pt idx="3">
                  <c:v>323</c:v>
                </c:pt>
                <c:pt idx="4">
                  <c:v>330</c:v>
                </c:pt>
                <c:pt idx="5">
                  <c:v>431</c:v>
                </c:pt>
                <c:pt idx="6">
                  <c:v>527</c:v>
                </c:pt>
                <c:pt idx="7">
                  <c:v>636</c:v>
                </c:pt>
                <c:pt idx="8">
                  <c:v>714</c:v>
                </c:pt>
                <c:pt idx="9">
                  <c:v>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71-476E-BBE4-18B20C0C8C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9479200"/>
        <c:axId val="229479760"/>
        <c:axId val="0"/>
      </c:bar3DChart>
      <c:catAx>
        <c:axId val="22947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9479760"/>
        <c:crosses val="autoZero"/>
        <c:auto val="1"/>
        <c:lblAlgn val="ctr"/>
        <c:lblOffset val="100"/>
        <c:noMultiLvlLbl val="0"/>
      </c:catAx>
      <c:valAx>
        <c:axId val="229479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947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b="1" dirty="0">
                <a:solidFill>
                  <a:srgbClr val="0000FF"/>
                </a:solidFill>
              </a:rPr>
              <a:t>2009</a:t>
            </a:r>
            <a:r>
              <a:rPr lang="zh-CN" altLang="en-US" b="1" dirty="0">
                <a:solidFill>
                  <a:srgbClr val="0000FF"/>
                </a:solidFill>
              </a:rPr>
              <a:t>年</a:t>
            </a:r>
            <a:r>
              <a:rPr lang="en-US" altLang="zh-CN" b="1" dirty="0">
                <a:solidFill>
                  <a:srgbClr val="0000FF"/>
                </a:solidFill>
              </a:rPr>
              <a:t>-2018</a:t>
            </a:r>
            <a:r>
              <a:rPr lang="zh-CN" altLang="en-US" b="1" dirty="0">
                <a:solidFill>
                  <a:srgbClr val="0000FF"/>
                </a:solidFill>
              </a:rPr>
              <a:t>年</a:t>
            </a:r>
            <a:r>
              <a:rPr lang="en-US" altLang="zh-CN" b="1" dirty="0">
                <a:solidFill>
                  <a:srgbClr val="0000FF"/>
                </a:solidFill>
              </a:rPr>
              <a:t>SCI</a:t>
            </a:r>
            <a:r>
              <a:rPr lang="zh-CN" altLang="en-US" b="1" dirty="0">
                <a:solidFill>
                  <a:srgbClr val="0000FF"/>
                </a:solidFill>
              </a:rPr>
              <a:t>论文被引频次数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alpha val="6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448818897637797E-2"/>
          <c:y val="0.17685185185185184"/>
          <c:w val="0.95621784776902885"/>
          <c:h val="0.699315033537474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Sheet3!$B$20</c:f>
              <c:strCache>
                <c:ptCount val="1"/>
                <c:pt idx="0">
                  <c:v>SCI被引频次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Sheet3!$A$21:$A$30</c:f>
              <c:strCache>
                <c:ptCount val="10"/>
                <c:pt idx="0">
                  <c:v>2009年</c:v>
                </c:pt>
                <c:pt idx="1">
                  <c:v>2010年</c:v>
                </c:pt>
                <c:pt idx="2">
                  <c:v>2011年</c:v>
                </c:pt>
                <c:pt idx="3">
                  <c:v>2012年</c:v>
                </c:pt>
                <c:pt idx="4">
                  <c:v>2013年</c:v>
                </c:pt>
                <c:pt idx="5">
                  <c:v>2014年</c:v>
                </c:pt>
                <c:pt idx="6">
                  <c:v>2015年</c:v>
                </c:pt>
                <c:pt idx="7">
                  <c:v>2016年</c:v>
                </c:pt>
                <c:pt idx="8">
                  <c:v>2017年</c:v>
                </c:pt>
                <c:pt idx="9">
                  <c:v>2018年</c:v>
                </c:pt>
              </c:strCache>
            </c:strRef>
          </c:cat>
          <c:val>
            <c:numRef>
              <c:f>Sheet3!$B$21:$B$30</c:f>
              <c:numCache>
                <c:formatCode>General</c:formatCode>
                <c:ptCount val="10"/>
                <c:pt idx="0">
                  <c:v>270</c:v>
                </c:pt>
                <c:pt idx="1">
                  <c:v>743</c:v>
                </c:pt>
                <c:pt idx="2">
                  <c:v>1215</c:v>
                </c:pt>
                <c:pt idx="3">
                  <c:v>1828</c:v>
                </c:pt>
                <c:pt idx="4">
                  <c:v>2896</c:v>
                </c:pt>
                <c:pt idx="5">
                  <c:v>4170</c:v>
                </c:pt>
                <c:pt idx="6">
                  <c:v>5651</c:v>
                </c:pt>
                <c:pt idx="7">
                  <c:v>7747</c:v>
                </c:pt>
                <c:pt idx="8">
                  <c:v>9680</c:v>
                </c:pt>
                <c:pt idx="9">
                  <c:v>11124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9A-4861-8183-99D537D3B2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9482000"/>
        <c:axId val="229482560"/>
        <c:axId val="0"/>
      </c:bar3DChart>
      <c:catAx>
        <c:axId val="22948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9482560"/>
        <c:crosses val="autoZero"/>
        <c:auto val="1"/>
        <c:lblAlgn val="ctr"/>
        <c:lblOffset val="100"/>
        <c:noMultiLvlLbl val="0"/>
      </c:catAx>
      <c:valAx>
        <c:axId val="229482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948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708136806348115E-2"/>
          <c:y val="7.0022114357089729E-2"/>
          <c:w val="0.97929186319365191"/>
          <c:h val="0.792333054648325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Sheet4!$C$16</c:f>
              <c:strCache>
                <c:ptCount val="1"/>
                <c:pt idx="0">
                  <c:v>国家级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Sheet4!$B$17:$B$26</c:f>
              <c:strCache>
                <c:ptCount val="10"/>
                <c:pt idx="0">
                  <c:v>2009年</c:v>
                </c:pt>
                <c:pt idx="1">
                  <c:v>2010年</c:v>
                </c:pt>
                <c:pt idx="2">
                  <c:v>2011年</c:v>
                </c:pt>
                <c:pt idx="3">
                  <c:v>2012年</c:v>
                </c:pt>
                <c:pt idx="4">
                  <c:v>2013年</c:v>
                </c:pt>
                <c:pt idx="5">
                  <c:v>2014年</c:v>
                </c:pt>
                <c:pt idx="6">
                  <c:v>2015年</c:v>
                </c:pt>
                <c:pt idx="7">
                  <c:v>2016年</c:v>
                </c:pt>
                <c:pt idx="8">
                  <c:v>2017年</c:v>
                </c:pt>
                <c:pt idx="9">
                  <c:v>2018年</c:v>
                </c:pt>
              </c:strCache>
            </c:strRef>
          </c:cat>
          <c:val>
            <c:numRef>
              <c:f>Sheet4!$C$17:$C$26</c:f>
              <c:numCache>
                <c:formatCode>General</c:formatCode>
                <c:ptCount val="10"/>
                <c:pt idx="0">
                  <c:v>4</c:v>
                </c:pt>
                <c:pt idx="1">
                  <c:v>6</c:v>
                </c:pt>
                <c:pt idx="2">
                  <c:v>5</c:v>
                </c:pt>
                <c:pt idx="3">
                  <c:v>3</c:v>
                </c:pt>
                <c:pt idx="4">
                  <c:v>8</c:v>
                </c:pt>
                <c:pt idx="5">
                  <c:v>2</c:v>
                </c:pt>
                <c:pt idx="6">
                  <c:v>7</c:v>
                </c:pt>
                <c:pt idx="7">
                  <c:v>5</c:v>
                </c:pt>
                <c:pt idx="8">
                  <c:v>9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04-4076-83B4-86C2B7F53F60}"/>
            </c:ext>
          </c:extLst>
        </c:ser>
        <c:ser>
          <c:idx val="1"/>
          <c:order val="1"/>
          <c:tx>
            <c:strRef>
              <c:f>Sheet4!$D$16</c:f>
              <c:strCache>
                <c:ptCount val="1"/>
                <c:pt idx="0">
                  <c:v>省部级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7"/>
              <c:layout>
                <c:manualLayout>
                  <c:x val="2.8804900552781916E-3"/>
                  <c:y val="-5.7290820837618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DB-46B7-8805-CDA9A63BDB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Sheet4!$B$17:$B$26</c:f>
              <c:strCache>
                <c:ptCount val="10"/>
                <c:pt idx="0">
                  <c:v>2009年</c:v>
                </c:pt>
                <c:pt idx="1">
                  <c:v>2010年</c:v>
                </c:pt>
                <c:pt idx="2">
                  <c:v>2011年</c:v>
                </c:pt>
                <c:pt idx="3">
                  <c:v>2012年</c:v>
                </c:pt>
                <c:pt idx="4">
                  <c:v>2013年</c:v>
                </c:pt>
                <c:pt idx="5">
                  <c:v>2014年</c:v>
                </c:pt>
                <c:pt idx="6">
                  <c:v>2015年</c:v>
                </c:pt>
                <c:pt idx="7">
                  <c:v>2016年</c:v>
                </c:pt>
                <c:pt idx="8">
                  <c:v>2017年</c:v>
                </c:pt>
                <c:pt idx="9">
                  <c:v>2018年</c:v>
                </c:pt>
              </c:strCache>
            </c:strRef>
          </c:cat>
          <c:val>
            <c:numRef>
              <c:f>Sheet4!$D$17:$D$26</c:f>
              <c:numCache>
                <c:formatCode>General</c:formatCode>
                <c:ptCount val="10"/>
                <c:pt idx="0">
                  <c:v>19</c:v>
                </c:pt>
                <c:pt idx="1">
                  <c:v>16</c:v>
                </c:pt>
                <c:pt idx="2">
                  <c:v>23</c:v>
                </c:pt>
                <c:pt idx="3">
                  <c:v>19</c:v>
                </c:pt>
                <c:pt idx="4">
                  <c:v>24</c:v>
                </c:pt>
                <c:pt idx="5">
                  <c:v>18</c:v>
                </c:pt>
                <c:pt idx="6">
                  <c:v>17</c:v>
                </c:pt>
                <c:pt idx="7">
                  <c:v>22</c:v>
                </c:pt>
                <c:pt idx="8">
                  <c:v>22</c:v>
                </c:pt>
                <c:pt idx="9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04-4076-83B4-86C2B7F53F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0305936"/>
        <c:axId val="230306496"/>
        <c:axId val="0"/>
      </c:bar3DChart>
      <c:catAx>
        <c:axId val="23030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30306496"/>
        <c:crosses val="autoZero"/>
        <c:auto val="1"/>
        <c:lblAlgn val="ctr"/>
        <c:lblOffset val="100"/>
        <c:noMultiLvlLbl val="0"/>
      </c:catAx>
      <c:valAx>
        <c:axId val="230306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030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043932829012243E-2"/>
          <c:y val="8.4141820595022537E-2"/>
          <c:w val="0.34890809013983298"/>
          <c:h val="0.107421040918577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60915241736267E-2"/>
          <c:y val="6.4611822622277992E-2"/>
          <c:w val="0.93527816951652742"/>
          <c:h val="0.76041732669855788"/>
        </c:manualLayout>
      </c:layout>
      <c:lineChart>
        <c:grouping val="standard"/>
        <c:varyColors val="0"/>
        <c:ser>
          <c:idx val="0"/>
          <c:order val="0"/>
          <c:tx>
            <c:strRef>
              <c:f>Sheet5!$L$3</c:f>
              <c:strCache>
                <c:ptCount val="1"/>
                <c:pt idx="0">
                  <c:v>发明专利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36000" rIns="360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Sheet5!$K$4:$K$13</c:f>
              <c:strCache>
                <c:ptCount val="10"/>
                <c:pt idx="0">
                  <c:v>2009年</c:v>
                </c:pt>
                <c:pt idx="1">
                  <c:v>2010年</c:v>
                </c:pt>
                <c:pt idx="2">
                  <c:v>2011年</c:v>
                </c:pt>
                <c:pt idx="3">
                  <c:v>2012年</c:v>
                </c:pt>
                <c:pt idx="4">
                  <c:v>2013年</c:v>
                </c:pt>
                <c:pt idx="5">
                  <c:v>2014年</c:v>
                </c:pt>
                <c:pt idx="6">
                  <c:v>2015年</c:v>
                </c:pt>
                <c:pt idx="7">
                  <c:v>2016年</c:v>
                </c:pt>
                <c:pt idx="8">
                  <c:v>2017年</c:v>
                </c:pt>
                <c:pt idx="9">
                  <c:v>2018年</c:v>
                </c:pt>
              </c:strCache>
            </c:strRef>
          </c:cat>
          <c:val>
            <c:numRef>
              <c:f>Sheet5!$L$4:$L$13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18</c:v>
                </c:pt>
                <c:pt idx="3">
                  <c:v>38</c:v>
                </c:pt>
                <c:pt idx="4">
                  <c:v>69</c:v>
                </c:pt>
                <c:pt idx="5">
                  <c:v>91</c:v>
                </c:pt>
                <c:pt idx="6">
                  <c:v>104</c:v>
                </c:pt>
                <c:pt idx="7">
                  <c:v>139</c:v>
                </c:pt>
                <c:pt idx="8">
                  <c:v>118</c:v>
                </c:pt>
                <c:pt idx="9">
                  <c:v>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0C-4151-8B45-1EF2891BE1F5}"/>
            </c:ext>
          </c:extLst>
        </c:ser>
        <c:ser>
          <c:idx val="1"/>
          <c:order val="1"/>
          <c:tx>
            <c:strRef>
              <c:f>Sheet5!$M$3</c:f>
              <c:strCache>
                <c:ptCount val="1"/>
                <c:pt idx="0">
                  <c:v>实用新型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x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Sheet5!$K$4:$K$13</c:f>
              <c:strCache>
                <c:ptCount val="10"/>
                <c:pt idx="0">
                  <c:v>2009年</c:v>
                </c:pt>
                <c:pt idx="1">
                  <c:v>2010年</c:v>
                </c:pt>
                <c:pt idx="2">
                  <c:v>2011年</c:v>
                </c:pt>
                <c:pt idx="3">
                  <c:v>2012年</c:v>
                </c:pt>
                <c:pt idx="4">
                  <c:v>2013年</c:v>
                </c:pt>
                <c:pt idx="5">
                  <c:v>2014年</c:v>
                </c:pt>
                <c:pt idx="6">
                  <c:v>2015年</c:v>
                </c:pt>
                <c:pt idx="7">
                  <c:v>2016年</c:v>
                </c:pt>
                <c:pt idx="8">
                  <c:v>2017年</c:v>
                </c:pt>
                <c:pt idx="9">
                  <c:v>2018年</c:v>
                </c:pt>
              </c:strCache>
            </c:strRef>
          </c:cat>
          <c:val>
            <c:numRef>
              <c:f>Sheet5!$M$4:$M$13</c:f>
              <c:numCache>
                <c:formatCode>General</c:formatCode>
                <c:ptCount val="10"/>
                <c:pt idx="0">
                  <c:v>0</c:v>
                </c:pt>
                <c:pt idx="1">
                  <c:v>3</c:v>
                </c:pt>
                <c:pt idx="2">
                  <c:v>14</c:v>
                </c:pt>
                <c:pt idx="3">
                  <c:v>26</c:v>
                </c:pt>
                <c:pt idx="4">
                  <c:v>59</c:v>
                </c:pt>
                <c:pt idx="5">
                  <c:v>163</c:v>
                </c:pt>
                <c:pt idx="6">
                  <c:v>278</c:v>
                </c:pt>
                <c:pt idx="7">
                  <c:v>475</c:v>
                </c:pt>
                <c:pt idx="8">
                  <c:v>811</c:v>
                </c:pt>
                <c:pt idx="9">
                  <c:v>1381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0C-4151-8B45-1EF2891BE1F5}"/>
            </c:ext>
          </c:extLst>
        </c:ser>
        <c:ser>
          <c:idx val="2"/>
          <c:order val="2"/>
          <c:tx>
            <c:strRef>
              <c:f>Sheet5!$N$3</c:f>
              <c:strCache>
                <c:ptCount val="1"/>
                <c:pt idx="0">
                  <c:v>外观设计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Sheet5!$K$4:$K$13</c:f>
              <c:strCache>
                <c:ptCount val="10"/>
                <c:pt idx="0">
                  <c:v>2009年</c:v>
                </c:pt>
                <c:pt idx="1">
                  <c:v>2010年</c:v>
                </c:pt>
                <c:pt idx="2">
                  <c:v>2011年</c:v>
                </c:pt>
                <c:pt idx="3">
                  <c:v>2012年</c:v>
                </c:pt>
                <c:pt idx="4">
                  <c:v>2013年</c:v>
                </c:pt>
                <c:pt idx="5">
                  <c:v>2014年</c:v>
                </c:pt>
                <c:pt idx="6">
                  <c:v>2015年</c:v>
                </c:pt>
                <c:pt idx="7">
                  <c:v>2016年</c:v>
                </c:pt>
                <c:pt idx="8">
                  <c:v>2017年</c:v>
                </c:pt>
                <c:pt idx="9">
                  <c:v>2018年</c:v>
                </c:pt>
              </c:strCache>
            </c:strRef>
          </c:cat>
          <c:val>
            <c:numRef>
              <c:f>Sheet5!$N$4:$N$13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14</c:v>
                </c:pt>
                <c:pt idx="3">
                  <c:v>14</c:v>
                </c:pt>
                <c:pt idx="4">
                  <c:v>47</c:v>
                </c:pt>
                <c:pt idx="5">
                  <c:v>88</c:v>
                </c:pt>
                <c:pt idx="6">
                  <c:v>146</c:v>
                </c:pt>
                <c:pt idx="7">
                  <c:v>198</c:v>
                </c:pt>
                <c:pt idx="8">
                  <c:v>224</c:v>
                </c:pt>
                <c:pt idx="9">
                  <c:v>166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0C-4151-8B45-1EF2891BE1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309856"/>
        <c:axId val="230310416"/>
      </c:lineChart>
      <c:catAx>
        <c:axId val="23030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30310416"/>
        <c:crosses val="autoZero"/>
        <c:auto val="1"/>
        <c:lblAlgn val="ctr"/>
        <c:lblOffset val="100"/>
        <c:noMultiLvlLbl val="0"/>
      </c:catAx>
      <c:valAx>
        <c:axId val="230310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030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444444444444446E-2"/>
          <c:y val="9.6168014789031087E-2"/>
          <c:w val="0.6"/>
          <c:h val="9.91211034607794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174167522654846E-2"/>
          <c:y val="6.0988387322099012E-2"/>
          <c:w val="0.95165166495469034"/>
          <c:h val="0.823752728542739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Sheet6!$B$5</c:f>
              <c:strCache>
                <c:ptCount val="1"/>
                <c:pt idx="0">
                  <c:v>团队数量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Sheet6!$A$6:$A$15</c:f>
              <c:strCache>
                <c:ptCount val="10"/>
                <c:pt idx="0">
                  <c:v>2009年</c:v>
                </c:pt>
                <c:pt idx="1">
                  <c:v>2010年</c:v>
                </c:pt>
                <c:pt idx="2">
                  <c:v>2011年</c:v>
                </c:pt>
                <c:pt idx="3">
                  <c:v>2012年</c:v>
                </c:pt>
                <c:pt idx="4">
                  <c:v>2013年</c:v>
                </c:pt>
                <c:pt idx="5">
                  <c:v>2014年</c:v>
                </c:pt>
                <c:pt idx="6">
                  <c:v>2015年</c:v>
                </c:pt>
                <c:pt idx="7">
                  <c:v>2016年</c:v>
                </c:pt>
                <c:pt idx="8">
                  <c:v>2017年</c:v>
                </c:pt>
                <c:pt idx="9">
                  <c:v>2018年</c:v>
                </c:pt>
              </c:strCache>
            </c:strRef>
          </c:cat>
          <c:val>
            <c:numRef>
              <c:f>Sheet6!$B$6:$B$15</c:f>
              <c:numCache>
                <c:formatCode>General</c:formatCode>
                <c:ptCount val="10"/>
                <c:pt idx="0">
                  <c:v>20</c:v>
                </c:pt>
                <c:pt idx="1">
                  <c:v>25</c:v>
                </c:pt>
                <c:pt idx="2">
                  <c:v>31</c:v>
                </c:pt>
                <c:pt idx="3">
                  <c:v>34</c:v>
                </c:pt>
                <c:pt idx="4">
                  <c:v>54</c:v>
                </c:pt>
                <c:pt idx="5">
                  <c:v>57</c:v>
                </c:pt>
                <c:pt idx="6">
                  <c:v>53</c:v>
                </c:pt>
                <c:pt idx="7">
                  <c:v>56</c:v>
                </c:pt>
                <c:pt idx="8">
                  <c:v>56</c:v>
                </c:pt>
                <c:pt idx="9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F3-4407-B5E9-7FF52C5548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0313216"/>
        <c:axId val="230313776"/>
      </c:barChart>
      <c:lineChart>
        <c:grouping val="standard"/>
        <c:varyColors val="0"/>
        <c:ser>
          <c:idx val="1"/>
          <c:order val="1"/>
          <c:tx>
            <c:strRef>
              <c:f>Sheet6!$C$5</c:f>
              <c:strCache>
                <c:ptCount val="1"/>
                <c:pt idx="0">
                  <c:v>团队人数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Sheet6!$A$6:$A$15</c:f>
              <c:strCache>
                <c:ptCount val="10"/>
                <c:pt idx="0">
                  <c:v>2009年</c:v>
                </c:pt>
                <c:pt idx="1">
                  <c:v>2010年</c:v>
                </c:pt>
                <c:pt idx="2">
                  <c:v>2011年</c:v>
                </c:pt>
                <c:pt idx="3">
                  <c:v>2012年</c:v>
                </c:pt>
                <c:pt idx="4">
                  <c:v>2013年</c:v>
                </c:pt>
                <c:pt idx="5">
                  <c:v>2014年</c:v>
                </c:pt>
                <c:pt idx="6">
                  <c:v>2015年</c:v>
                </c:pt>
                <c:pt idx="7">
                  <c:v>2016年</c:v>
                </c:pt>
                <c:pt idx="8">
                  <c:v>2017年</c:v>
                </c:pt>
                <c:pt idx="9">
                  <c:v>2018年</c:v>
                </c:pt>
              </c:strCache>
            </c:strRef>
          </c:cat>
          <c:val>
            <c:numRef>
              <c:f>Sheet6!$C$6:$C$15</c:f>
              <c:numCache>
                <c:formatCode>General</c:formatCode>
                <c:ptCount val="10"/>
                <c:pt idx="0">
                  <c:v>139</c:v>
                </c:pt>
                <c:pt idx="1">
                  <c:v>172</c:v>
                </c:pt>
                <c:pt idx="2">
                  <c:v>209</c:v>
                </c:pt>
                <c:pt idx="3">
                  <c:v>236</c:v>
                </c:pt>
                <c:pt idx="4">
                  <c:v>310</c:v>
                </c:pt>
                <c:pt idx="5">
                  <c:v>338</c:v>
                </c:pt>
                <c:pt idx="6">
                  <c:v>313</c:v>
                </c:pt>
                <c:pt idx="7">
                  <c:v>358</c:v>
                </c:pt>
                <c:pt idx="8">
                  <c:v>361</c:v>
                </c:pt>
                <c:pt idx="9">
                  <c:v>341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F3-4407-B5E9-7FF52C5548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313216"/>
        <c:axId val="230313776"/>
      </c:lineChart>
      <c:catAx>
        <c:axId val="23031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30313776"/>
        <c:crosses val="autoZero"/>
        <c:auto val="1"/>
        <c:lblAlgn val="ctr"/>
        <c:lblOffset val="100"/>
        <c:noMultiLvlLbl val="0"/>
      </c:catAx>
      <c:valAx>
        <c:axId val="230313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031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1679075034401042E-2"/>
          <c:y val="9.141098402165368E-2"/>
          <c:w val="0.34503130009607369"/>
          <c:h val="9.35623854012049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22225">
      <a:solidFill>
        <a:srgbClr val="0070C0"/>
      </a:solidFill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428819699744664E-2"/>
          <c:y val="5.0056882821387941E-2"/>
          <c:w val="0.93367021821762941"/>
          <c:h val="0.81830892298872182"/>
        </c:manualLayout>
      </c:layout>
      <c:lineChart>
        <c:grouping val="standard"/>
        <c:varyColors val="0"/>
        <c:ser>
          <c:idx val="0"/>
          <c:order val="0"/>
          <c:tx>
            <c:strRef>
              <c:f>Sheet5!$B$2</c:f>
              <c:strCache>
                <c:ptCount val="1"/>
                <c:pt idx="0">
                  <c:v>入选数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4"/>
            <c:marker>
              <c:symbol val="circle"/>
              <c:size val="8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1632-415F-B6B8-A0978FC1EF51}"/>
              </c:ext>
            </c:extLst>
          </c:dPt>
          <c:dPt>
            <c:idx val="5"/>
            <c:marker>
              <c:symbol val="circle"/>
              <c:size val="8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1632-415F-B6B8-A0978FC1EF51}"/>
              </c:ext>
            </c:extLst>
          </c:dPt>
          <c:dPt>
            <c:idx val="6"/>
            <c:marker>
              <c:symbol val="circle"/>
              <c:size val="8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1632-415F-B6B8-A0978FC1EF51}"/>
              </c:ext>
            </c:extLst>
          </c:dPt>
          <c:dPt>
            <c:idx val="7"/>
            <c:marker>
              <c:symbol val="circle"/>
              <c:size val="8"/>
              <c:spPr>
                <a:solidFill>
                  <a:srgbClr val="FFFF00"/>
                </a:solidFill>
                <a:ln w="9525">
                  <a:solidFill>
                    <a:srgbClr val="FFFF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1632-415F-B6B8-A0978FC1EF51}"/>
              </c:ext>
            </c:extLst>
          </c:dPt>
          <c:dPt>
            <c:idx val="8"/>
            <c:marker>
              <c:symbol val="circle"/>
              <c:size val="8"/>
              <c:spPr>
                <a:solidFill>
                  <a:srgbClr val="FFFF00"/>
                </a:solidFill>
                <a:ln w="9525">
                  <a:solidFill>
                    <a:srgbClr val="FFFF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FF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632-415F-B6B8-A0978FC1EF51}"/>
              </c:ext>
            </c:extLst>
          </c:dPt>
          <c:dPt>
            <c:idx val="9"/>
            <c:marker>
              <c:symbol val="circle"/>
              <c:size val="8"/>
              <c:spPr>
                <a:solidFill>
                  <a:srgbClr val="FFFF00"/>
                </a:solidFill>
                <a:ln w="9525">
                  <a:solidFill>
                    <a:srgbClr val="FFFF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FF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1632-415F-B6B8-A0978FC1EF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Sheet5!$A$3:$A$12</c:f>
              <c:strCache>
                <c:ptCount val="10"/>
                <c:pt idx="0">
                  <c:v>2009年</c:v>
                </c:pt>
                <c:pt idx="1">
                  <c:v>2010年</c:v>
                </c:pt>
                <c:pt idx="2">
                  <c:v>2011年</c:v>
                </c:pt>
                <c:pt idx="3">
                  <c:v>2012年</c:v>
                </c:pt>
                <c:pt idx="4">
                  <c:v>2013年</c:v>
                </c:pt>
                <c:pt idx="5">
                  <c:v>2014年</c:v>
                </c:pt>
                <c:pt idx="6">
                  <c:v>2015年</c:v>
                </c:pt>
                <c:pt idx="7">
                  <c:v>2016年</c:v>
                </c:pt>
                <c:pt idx="8">
                  <c:v>2017年</c:v>
                </c:pt>
                <c:pt idx="9">
                  <c:v>2018年</c:v>
                </c:pt>
              </c:strCache>
            </c:strRef>
          </c:cat>
          <c:val>
            <c:numRef>
              <c:f>Sheet5!$B$3:$B$12</c:f>
              <c:numCache>
                <c:formatCode>General</c:formatCode>
                <c:ptCount val="10"/>
                <c:pt idx="0">
                  <c:v>181</c:v>
                </c:pt>
                <c:pt idx="1">
                  <c:v>275</c:v>
                </c:pt>
                <c:pt idx="2">
                  <c:v>325</c:v>
                </c:pt>
                <c:pt idx="3">
                  <c:v>371</c:v>
                </c:pt>
                <c:pt idx="4">
                  <c:v>428</c:v>
                </c:pt>
                <c:pt idx="5">
                  <c:v>481</c:v>
                </c:pt>
                <c:pt idx="6">
                  <c:v>533</c:v>
                </c:pt>
                <c:pt idx="7">
                  <c:v>634</c:v>
                </c:pt>
                <c:pt idx="8">
                  <c:v>635</c:v>
                </c:pt>
                <c:pt idx="9">
                  <c:v>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1632-415F-B6B8-A0978FC1EF51}"/>
            </c:ext>
          </c:extLst>
        </c:ser>
        <c:ser>
          <c:idx val="1"/>
          <c:order val="1"/>
          <c:tx>
            <c:strRef>
              <c:f>Sheet5!$C$2</c:f>
              <c:strCache>
                <c:ptCount val="1"/>
                <c:pt idx="0">
                  <c:v>淘汰数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Sheet5!$A$3:$A$12</c:f>
              <c:strCache>
                <c:ptCount val="10"/>
                <c:pt idx="0">
                  <c:v>2009年</c:v>
                </c:pt>
                <c:pt idx="1">
                  <c:v>2010年</c:v>
                </c:pt>
                <c:pt idx="2">
                  <c:v>2011年</c:v>
                </c:pt>
                <c:pt idx="3">
                  <c:v>2012年</c:v>
                </c:pt>
                <c:pt idx="4">
                  <c:v>2013年</c:v>
                </c:pt>
                <c:pt idx="5">
                  <c:v>2014年</c:v>
                </c:pt>
                <c:pt idx="6">
                  <c:v>2015年</c:v>
                </c:pt>
                <c:pt idx="7">
                  <c:v>2016年</c:v>
                </c:pt>
                <c:pt idx="8">
                  <c:v>2017年</c:v>
                </c:pt>
                <c:pt idx="9">
                  <c:v>2018年</c:v>
                </c:pt>
              </c:strCache>
            </c:strRef>
          </c:cat>
          <c:val>
            <c:numRef>
              <c:f>Sheet5!$C$3:$C$12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</c:v>
                </c:pt>
                <c:pt idx="5">
                  <c:v>18</c:v>
                </c:pt>
                <c:pt idx="6">
                  <c:v>30</c:v>
                </c:pt>
                <c:pt idx="7">
                  <c:v>18</c:v>
                </c:pt>
                <c:pt idx="8">
                  <c:v>68</c:v>
                </c:pt>
                <c:pt idx="9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1632-415F-B6B8-A0978FC1E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400432"/>
        <c:axId val="226400992"/>
      </c:lineChart>
      <c:catAx>
        <c:axId val="22640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226400992"/>
        <c:crosses val="autoZero"/>
        <c:auto val="1"/>
        <c:lblAlgn val="ctr"/>
        <c:lblOffset val="100"/>
        <c:noMultiLvlLbl val="0"/>
      </c:catAx>
      <c:valAx>
        <c:axId val="226400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64004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5.3763440860215055E-2"/>
          <c:y val="6.8258669031558764E-2"/>
          <c:w val="0.16977928692699493"/>
          <c:h val="0.25369845834117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283250578995487E-2"/>
          <c:y val="0.25330739712295042"/>
          <c:w val="0.92660564424465652"/>
          <c:h val="0.58273157475666149"/>
        </c:manualLayout>
      </c:layout>
      <c:lineChart>
        <c:grouping val="stacked"/>
        <c:varyColors val="0"/>
        <c:ser>
          <c:idx val="0"/>
          <c:order val="0"/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rgbClr val="C00000"/>
              </a:solidFill>
              <a:ln w="9525">
                <a:solidFill>
                  <a:srgbClr val="C00000"/>
                </a:solidFill>
                <a:round/>
              </a:ln>
              <a:effectLst/>
            </c:spPr>
          </c:marker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5F6-4E15-B6E0-D81176BEEB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Sheet4!$A$2:$A$8</c:f>
              <c:strCache>
                <c:ptCount val="7"/>
                <c:pt idx="0">
                  <c:v>2012年</c:v>
                </c:pt>
                <c:pt idx="1">
                  <c:v>2013年</c:v>
                </c:pt>
                <c:pt idx="2">
                  <c:v>2014年</c:v>
                </c:pt>
                <c:pt idx="3">
                  <c:v>2015年</c:v>
                </c:pt>
                <c:pt idx="4">
                  <c:v>2016年</c:v>
                </c:pt>
                <c:pt idx="5">
                  <c:v>2017年</c:v>
                </c:pt>
                <c:pt idx="6">
                  <c:v>2018年</c:v>
                </c:pt>
              </c:strCache>
            </c:strRef>
          </c:cat>
          <c:val>
            <c:numRef>
              <c:f>Sheet4!$F$2:$F$8</c:f>
              <c:numCache>
                <c:formatCode>General</c:formatCode>
                <c:ptCount val="7"/>
                <c:pt idx="0">
                  <c:v>12</c:v>
                </c:pt>
                <c:pt idx="1">
                  <c:v>17</c:v>
                </c:pt>
                <c:pt idx="2">
                  <c:v>21</c:v>
                </c:pt>
                <c:pt idx="3">
                  <c:v>22</c:v>
                </c:pt>
                <c:pt idx="4">
                  <c:v>31</c:v>
                </c:pt>
                <c:pt idx="5">
                  <c:v>35</c:v>
                </c:pt>
                <c:pt idx="6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EF-4140-8EE1-5EF657A7F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3988992"/>
        <c:axId val="303989552"/>
      </c:lineChart>
      <c:catAx>
        <c:axId val="303988992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03989552"/>
        <c:crosses val="autoZero"/>
        <c:auto val="1"/>
        <c:lblAlgn val="ctr"/>
        <c:lblOffset val="100"/>
        <c:noMultiLvlLbl val="0"/>
      </c:catAx>
      <c:valAx>
        <c:axId val="303989552"/>
        <c:scaling>
          <c:orientation val="minMax"/>
        </c:scaling>
        <c:delete val="1"/>
        <c:axPos val="l"/>
        <c:numFmt formatCode="General" sourceLinked="1"/>
        <c:majorTickMark val="out"/>
        <c:minorTickMark val="out"/>
        <c:tickLblPos val="nextTo"/>
        <c:crossAx val="30398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5875" cap="flat" cmpd="sng" algn="ctr">
      <a:solidFill>
        <a:schemeClr val="bg1">
          <a:lumMod val="75000"/>
        </a:schemeClr>
      </a:solidFill>
      <a:round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000641394942374E-2"/>
          <c:y val="5.0925925925925923E-2"/>
          <c:w val="0.9599987172101152"/>
          <c:h val="0.825940507436570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Sheet1!$B$18</c:f>
              <c:strCache>
                <c:ptCount val="1"/>
                <c:pt idx="0">
                  <c:v>国家级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Sheet1!$A$19:$A$28</c:f>
              <c:strCache>
                <c:ptCount val="10"/>
                <c:pt idx="0">
                  <c:v>2009年</c:v>
                </c:pt>
                <c:pt idx="1">
                  <c:v>2010年</c:v>
                </c:pt>
                <c:pt idx="2">
                  <c:v>2011年</c:v>
                </c:pt>
                <c:pt idx="3">
                  <c:v>2012年</c:v>
                </c:pt>
                <c:pt idx="4">
                  <c:v>2013年</c:v>
                </c:pt>
                <c:pt idx="5">
                  <c:v>2014年</c:v>
                </c:pt>
                <c:pt idx="6">
                  <c:v>2015年</c:v>
                </c:pt>
                <c:pt idx="7">
                  <c:v>2016年</c:v>
                </c:pt>
                <c:pt idx="8">
                  <c:v>2017年</c:v>
                </c:pt>
                <c:pt idx="9">
                  <c:v>2018年</c:v>
                </c:pt>
              </c:strCache>
            </c:strRef>
          </c:cat>
          <c:val>
            <c:numRef>
              <c:f>Sheet1!$B$19:$B$28</c:f>
              <c:numCache>
                <c:formatCode>General</c:formatCode>
                <c:ptCount val="10"/>
                <c:pt idx="0">
                  <c:v>4677.8</c:v>
                </c:pt>
                <c:pt idx="1">
                  <c:v>7452.3</c:v>
                </c:pt>
                <c:pt idx="2">
                  <c:v>4903.88</c:v>
                </c:pt>
                <c:pt idx="3">
                  <c:v>7049.35</c:v>
                </c:pt>
                <c:pt idx="4">
                  <c:v>6257.17</c:v>
                </c:pt>
                <c:pt idx="5">
                  <c:v>8052.07</c:v>
                </c:pt>
                <c:pt idx="6">
                  <c:v>7729.28</c:v>
                </c:pt>
                <c:pt idx="7">
                  <c:v>11706.77</c:v>
                </c:pt>
                <c:pt idx="8">
                  <c:v>12064.67</c:v>
                </c:pt>
                <c:pt idx="9">
                  <c:v>13052.18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AA-4BBB-B8CA-496F69D9DF17}"/>
            </c:ext>
          </c:extLst>
        </c:ser>
        <c:ser>
          <c:idx val="1"/>
          <c:order val="1"/>
          <c:tx>
            <c:strRef>
              <c:f>Sheet1!$C$18</c:f>
              <c:strCache>
                <c:ptCount val="1"/>
                <c:pt idx="0">
                  <c:v>省级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Sheet1!$A$19:$A$28</c:f>
              <c:strCache>
                <c:ptCount val="10"/>
                <c:pt idx="0">
                  <c:v>2009年</c:v>
                </c:pt>
                <c:pt idx="1">
                  <c:v>2010年</c:v>
                </c:pt>
                <c:pt idx="2">
                  <c:v>2011年</c:v>
                </c:pt>
                <c:pt idx="3">
                  <c:v>2012年</c:v>
                </c:pt>
                <c:pt idx="4">
                  <c:v>2013年</c:v>
                </c:pt>
                <c:pt idx="5">
                  <c:v>2014年</c:v>
                </c:pt>
                <c:pt idx="6">
                  <c:v>2015年</c:v>
                </c:pt>
                <c:pt idx="7">
                  <c:v>2016年</c:v>
                </c:pt>
                <c:pt idx="8">
                  <c:v>2017年</c:v>
                </c:pt>
                <c:pt idx="9">
                  <c:v>2018年</c:v>
                </c:pt>
              </c:strCache>
            </c:strRef>
          </c:cat>
          <c:val>
            <c:numRef>
              <c:f>Sheet1!$C$19:$C$28</c:f>
              <c:numCache>
                <c:formatCode>General</c:formatCode>
                <c:ptCount val="10"/>
                <c:pt idx="0">
                  <c:v>1959.6</c:v>
                </c:pt>
                <c:pt idx="1">
                  <c:v>1860.7</c:v>
                </c:pt>
                <c:pt idx="2">
                  <c:v>2815.46</c:v>
                </c:pt>
                <c:pt idx="3">
                  <c:v>2995.7</c:v>
                </c:pt>
                <c:pt idx="4">
                  <c:v>4571.4399999999996</c:v>
                </c:pt>
                <c:pt idx="5">
                  <c:v>4725.1499999999996</c:v>
                </c:pt>
                <c:pt idx="6">
                  <c:v>6012.7</c:v>
                </c:pt>
                <c:pt idx="7">
                  <c:v>5884.1</c:v>
                </c:pt>
                <c:pt idx="8">
                  <c:v>5894.21</c:v>
                </c:pt>
                <c:pt idx="9">
                  <c:v>6980.37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AA-4BBB-B8CA-496F69D9DF17}"/>
            </c:ext>
          </c:extLst>
        </c:ser>
        <c:ser>
          <c:idx val="2"/>
          <c:order val="2"/>
          <c:tx>
            <c:strRef>
              <c:f>Sheet1!$D$18</c:f>
              <c:strCache>
                <c:ptCount val="1"/>
                <c:pt idx="0">
                  <c:v>双支计划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Sheet1!$A$19:$A$28</c:f>
              <c:strCache>
                <c:ptCount val="10"/>
                <c:pt idx="0">
                  <c:v>2009年</c:v>
                </c:pt>
                <c:pt idx="1">
                  <c:v>2010年</c:v>
                </c:pt>
                <c:pt idx="2">
                  <c:v>2011年</c:v>
                </c:pt>
                <c:pt idx="3">
                  <c:v>2012年</c:v>
                </c:pt>
                <c:pt idx="4">
                  <c:v>2013年</c:v>
                </c:pt>
                <c:pt idx="5">
                  <c:v>2014年</c:v>
                </c:pt>
                <c:pt idx="6">
                  <c:v>2015年</c:v>
                </c:pt>
                <c:pt idx="7">
                  <c:v>2016年</c:v>
                </c:pt>
                <c:pt idx="8">
                  <c:v>2017年</c:v>
                </c:pt>
                <c:pt idx="9">
                  <c:v>2018年</c:v>
                </c:pt>
              </c:strCache>
            </c:strRef>
          </c:cat>
          <c:val>
            <c:numRef>
              <c:f>Sheet1!$D$19:$D$28</c:f>
              <c:numCache>
                <c:formatCode>General</c:formatCode>
                <c:ptCount val="10"/>
                <c:pt idx="0">
                  <c:v>1197.1199999999999</c:v>
                </c:pt>
                <c:pt idx="1">
                  <c:v>1592.58</c:v>
                </c:pt>
                <c:pt idx="2">
                  <c:v>1785.53</c:v>
                </c:pt>
                <c:pt idx="3">
                  <c:v>2215.83</c:v>
                </c:pt>
                <c:pt idx="4">
                  <c:v>2622.56</c:v>
                </c:pt>
                <c:pt idx="5">
                  <c:v>3201.07</c:v>
                </c:pt>
                <c:pt idx="6">
                  <c:v>3214.82</c:v>
                </c:pt>
                <c:pt idx="7">
                  <c:v>4245.47</c:v>
                </c:pt>
                <c:pt idx="8">
                  <c:v>4643.63</c:v>
                </c:pt>
                <c:pt idx="9">
                  <c:v>4950.6499999999996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AA-4BBB-B8CA-496F69D9D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100"/>
        <c:axId val="226404352"/>
        <c:axId val="226404912"/>
      </c:barChart>
      <c:catAx>
        <c:axId val="22640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6404912"/>
        <c:crosses val="autoZero"/>
        <c:auto val="1"/>
        <c:lblAlgn val="ctr"/>
        <c:lblOffset val="100"/>
        <c:noMultiLvlLbl val="0"/>
      </c:catAx>
      <c:valAx>
        <c:axId val="226404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6404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15992228478986E-2"/>
          <c:y val="9.1010012900814341E-2"/>
          <c:w val="0.3578141947572836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15875">
      <a:solidFill>
        <a:schemeClr val="accent1"/>
      </a:solidFill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1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056865148973018E-2"/>
          <c:y val="6.3843204263672321E-2"/>
          <c:w val="0.960943134851027"/>
          <c:h val="0.9089570683184327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4DB-4D04-A5A8-4F042BB9EFFB}"/>
              </c:ext>
            </c:extLst>
          </c:dPt>
          <c:dPt>
            <c:idx val="1"/>
            <c:bubble3D val="0"/>
            <c:explosion val="12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4DB-4D04-A5A8-4F042BB9EFFB}"/>
              </c:ext>
            </c:extLst>
          </c:dPt>
          <c:dLbls>
            <c:dLbl>
              <c:idx val="0"/>
              <c:layout>
                <c:manualLayout>
                  <c:x val="0.14563546769671429"/>
                  <c:y val="2.77082761216041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CF9E026E-1B57-449F-BD48-BCE0E346C454}" type="CATEGORYNAME">
                      <a:rPr lang="zh-CN" altLang="en-US" sz="1600" b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600" b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[类别名称]</a:t>
                    </a:fld>
                    <a:endParaRPr lang="zh-CN" altLang="en-US" sz="1600" b="1" baseline="0" dirty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6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C321627C-5C93-42DA-8E6B-C33B7C60E04D}" type="PERCENTAGE">
                      <a:rPr lang="en-US" altLang="zh-CN" sz="1600" b="1" baseline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600" b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[百分比]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30228966039821"/>
                      <c:h val="0.295059957892167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4DB-4D04-A5A8-4F042BB9EFFB}"/>
                </c:ext>
              </c:extLst>
            </c:dLbl>
            <c:dLbl>
              <c:idx val="1"/>
              <c:layout>
                <c:manualLayout>
                  <c:x val="-0.123217138364622"/>
                  <c:y val="-0.133349606891852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35076676228815"/>
                      <c:h val="0.295479510572727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4DB-4D04-A5A8-4F042BB9EF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Sheet8!$C$21:$D$21</c:f>
              <c:strCache>
                <c:ptCount val="2"/>
                <c:pt idx="0">
                  <c:v>省级</c:v>
                </c:pt>
                <c:pt idx="1">
                  <c:v>国家级</c:v>
                </c:pt>
              </c:strCache>
            </c:strRef>
          </c:cat>
          <c:val>
            <c:numRef>
              <c:f>Sheet8!$C$22:$D$22</c:f>
              <c:numCache>
                <c:formatCode>General</c:formatCode>
                <c:ptCount val="2"/>
                <c:pt idx="0">
                  <c:v>4.3600000000000003</c:v>
                </c:pt>
                <c:pt idx="1">
                  <c:v>8.2899999999999991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DB-4D04-A5A8-4F042BB9E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7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571179539249109"/>
          <c:y val="0.14526419373338198"/>
          <c:w val="0.80404207816628148"/>
          <c:h val="0.7611992336165998"/>
        </c:manualLayout>
      </c:layout>
      <c:pie3DChart>
        <c:varyColors val="1"/>
        <c:ser>
          <c:idx val="0"/>
          <c:order val="0"/>
          <c:explosion val="6"/>
          <c:dPt>
            <c:idx val="0"/>
            <c:bubble3D val="0"/>
            <c:explosion val="7"/>
            <c:spPr>
              <a:gradFill rotWithShape="1">
                <a:gsLst>
                  <a:gs pos="0">
                    <a:srgbClr val="FFFF00"/>
                  </a:gs>
                  <a:gs pos="6100">
                    <a:srgbClr val="FFC000"/>
                  </a:gs>
                  <a:gs pos="50000">
                    <a:srgbClr val="FFC000"/>
                  </a:gs>
                  <a:gs pos="100000">
                    <a:srgbClr val="FFC000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199-4E79-9962-D3860F47CB7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199-4E79-9962-D3860F47CB7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199-4E79-9962-D3860F47CB7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A199-4E79-9962-D3860F47CB78}"/>
              </c:ext>
            </c:extLst>
          </c:dPt>
          <c:dLbls>
            <c:dLbl>
              <c:idx val="0"/>
              <c:layout>
                <c:manualLayout>
                  <c:x val="0.14641911208780939"/>
                  <c:y val="3.3292222772535317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00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040257227311843"/>
                      <c:h val="0.268162911865908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199-4E79-9962-D3860F47CB78}"/>
                </c:ext>
              </c:extLst>
            </c:dLbl>
            <c:dLbl>
              <c:idx val="1"/>
              <c:layout>
                <c:manualLayout>
                  <c:x val="-0.14514178816206813"/>
                  <c:y val="6.274967741515039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00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62089193501812"/>
                      <c:h val="0.28838148753975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199-4E79-9962-D3860F47CB78}"/>
                </c:ext>
              </c:extLst>
            </c:dLbl>
            <c:dLbl>
              <c:idx val="2"/>
              <c:layout>
                <c:manualLayout>
                  <c:x val="0.19836044382149307"/>
                  <c:y val="-0.266760971143318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r>
                      <a:rPr lang="zh-CN" altLang="en-US" sz="1200" b="1" baseline="0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农村农业部
</a:t>
                    </a:r>
                    <a:fld id="{406A3263-EDAA-47B4-8DBA-E9D314E4D5F9}" type="PERCENTAGE">
                      <a:rPr lang="en-US" altLang="zh-CN" sz="1200" b="1" baseline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pPr>
                        <a:defRPr sz="1200" b="1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pPr>
                      <a:t>[百分比]</a:t>
                    </a:fld>
                    <a:endParaRPr lang="zh-CN" altLang="en-US" sz="1200" b="1" baseline="0" dirty="0">
                      <a:solidFill>
                        <a:srgbClr val="0000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00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90298027011359"/>
                      <c:h val="0.272863201214743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199-4E79-9962-D3860F47CB78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Sheet8!$F$29:$F$32</c:f>
              <c:strCache>
                <c:ptCount val="4"/>
                <c:pt idx="0">
                  <c:v>国家自然科学基金</c:v>
                </c:pt>
                <c:pt idx="1">
                  <c:v>科技部</c:v>
                </c:pt>
                <c:pt idx="2">
                  <c:v>农业部</c:v>
                </c:pt>
                <c:pt idx="3">
                  <c:v>其它</c:v>
                </c:pt>
              </c:strCache>
            </c:strRef>
          </c:cat>
          <c:val>
            <c:numRef>
              <c:f>Sheet8!$G$29:$G$32</c:f>
              <c:numCache>
                <c:formatCode>General</c:formatCode>
                <c:ptCount val="4"/>
                <c:pt idx="0">
                  <c:v>20038.526600000023</c:v>
                </c:pt>
                <c:pt idx="1">
                  <c:v>34809.669819999996</c:v>
                </c:pt>
                <c:pt idx="2">
                  <c:v>28975.323000000004</c:v>
                </c:pt>
                <c:pt idx="3">
                  <c:v>4561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199-4E79-9962-D3860F47C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600" b="1" i="0" baseline="0" dirty="0">
                <a:solidFill>
                  <a:srgbClr val="0000FF"/>
                </a:solidFill>
                <a:effectLst/>
              </a:rPr>
              <a:t>1986-2018</a:t>
            </a:r>
            <a:r>
              <a:rPr lang="zh-CN" altLang="zh-CN" sz="1600" b="1" i="0" baseline="0" dirty="0">
                <a:solidFill>
                  <a:srgbClr val="0000FF"/>
                </a:solidFill>
                <a:effectLst/>
              </a:rPr>
              <a:t>年获自然科学基金项目资助情况</a:t>
            </a:r>
            <a:endParaRPr lang="zh-CN" altLang="zh-CN" sz="1600" b="1" dirty="0">
              <a:solidFill>
                <a:srgbClr val="0000FF"/>
              </a:solidFill>
              <a:effectLst/>
            </a:endParaRPr>
          </a:p>
        </c:rich>
      </c:tx>
      <c:layout>
        <c:manualLayout>
          <c:xMode val="edge"/>
          <c:yMode val="edge"/>
          <c:x val="0.35057959291215257"/>
          <c:y val="3.863066461092723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9129160820464294E-2"/>
          <c:y val="0.20013166099824028"/>
          <c:w val="0.88456206044284436"/>
          <c:h val="0.6280550252336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每年自然基金分布!$B$2</c:f>
              <c:strCache>
                <c:ptCount val="1"/>
                <c:pt idx="0">
                  <c:v>资助金额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每年自然基金分布!$A$3:$A$34</c:f>
              <c:strCache>
                <c:ptCount val="32"/>
                <c:pt idx="0">
                  <c:v>1986年</c:v>
                </c:pt>
                <c:pt idx="1">
                  <c:v>1987年</c:v>
                </c:pt>
                <c:pt idx="2">
                  <c:v>1988年</c:v>
                </c:pt>
                <c:pt idx="3">
                  <c:v>1989年</c:v>
                </c:pt>
                <c:pt idx="4">
                  <c:v>1990年</c:v>
                </c:pt>
                <c:pt idx="5">
                  <c:v>1991年</c:v>
                </c:pt>
                <c:pt idx="6">
                  <c:v>1992年</c:v>
                </c:pt>
                <c:pt idx="7">
                  <c:v>1993年</c:v>
                </c:pt>
                <c:pt idx="8">
                  <c:v>1995年</c:v>
                </c:pt>
                <c:pt idx="9">
                  <c:v>1996年</c:v>
                </c:pt>
                <c:pt idx="10">
                  <c:v>1997年</c:v>
                </c:pt>
                <c:pt idx="11">
                  <c:v>1998年</c:v>
                </c:pt>
                <c:pt idx="12">
                  <c:v>1999年</c:v>
                </c:pt>
                <c:pt idx="13">
                  <c:v>2000年</c:v>
                </c:pt>
                <c:pt idx="14">
                  <c:v>2001年</c:v>
                </c:pt>
                <c:pt idx="15">
                  <c:v>2002年</c:v>
                </c:pt>
                <c:pt idx="16">
                  <c:v>2003年</c:v>
                </c:pt>
                <c:pt idx="17">
                  <c:v>2004年</c:v>
                </c:pt>
                <c:pt idx="18">
                  <c:v>2005年</c:v>
                </c:pt>
                <c:pt idx="19">
                  <c:v>2006年</c:v>
                </c:pt>
                <c:pt idx="20">
                  <c:v>2007年</c:v>
                </c:pt>
                <c:pt idx="21">
                  <c:v>2008年</c:v>
                </c:pt>
                <c:pt idx="22">
                  <c:v>2009年</c:v>
                </c:pt>
                <c:pt idx="23">
                  <c:v>2010年</c:v>
                </c:pt>
                <c:pt idx="24">
                  <c:v>2011年</c:v>
                </c:pt>
                <c:pt idx="25">
                  <c:v>2012年</c:v>
                </c:pt>
                <c:pt idx="26">
                  <c:v>2013年</c:v>
                </c:pt>
                <c:pt idx="27">
                  <c:v>2014年</c:v>
                </c:pt>
                <c:pt idx="28">
                  <c:v>2015年</c:v>
                </c:pt>
                <c:pt idx="29">
                  <c:v>2016年</c:v>
                </c:pt>
                <c:pt idx="30">
                  <c:v>2017年</c:v>
                </c:pt>
                <c:pt idx="31">
                  <c:v>2018年</c:v>
                </c:pt>
              </c:strCache>
            </c:strRef>
          </c:cat>
          <c:val>
            <c:numRef>
              <c:f>每年自然基金分布!$B$3:$B$34</c:f>
              <c:numCache>
                <c:formatCode>General</c:formatCode>
                <c:ptCount val="32"/>
                <c:pt idx="0">
                  <c:v>10.5</c:v>
                </c:pt>
                <c:pt idx="1">
                  <c:v>2.5</c:v>
                </c:pt>
                <c:pt idx="2">
                  <c:v>9</c:v>
                </c:pt>
                <c:pt idx="3">
                  <c:v>4.5</c:v>
                </c:pt>
                <c:pt idx="4">
                  <c:v>17</c:v>
                </c:pt>
                <c:pt idx="5">
                  <c:v>14</c:v>
                </c:pt>
                <c:pt idx="6">
                  <c:v>13.5</c:v>
                </c:pt>
                <c:pt idx="7">
                  <c:v>17.5</c:v>
                </c:pt>
                <c:pt idx="8">
                  <c:v>36.5</c:v>
                </c:pt>
                <c:pt idx="9">
                  <c:v>55</c:v>
                </c:pt>
                <c:pt idx="10">
                  <c:v>20</c:v>
                </c:pt>
                <c:pt idx="11">
                  <c:v>34</c:v>
                </c:pt>
                <c:pt idx="12">
                  <c:v>33</c:v>
                </c:pt>
                <c:pt idx="13">
                  <c:v>72.900000000000006</c:v>
                </c:pt>
                <c:pt idx="14">
                  <c:v>54.5</c:v>
                </c:pt>
                <c:pt idx="15">
                  <c:v>39</c:v>
                </c:pt>
                <c:pt idx="16">
                  <c:v>132</c:v>
                </c:pt>
                <c:pt idx="17">
                  <c:v>114</c:v>
                </c:pt>
                <c:pt idx="18">
                  <c:v>135</c:v>
                </c:pt>
                <c:pt idx="19">
                  <c:v>211</c:v>
                </c:pt>
                <c:pt idx="20">
                  <c:v>426.2</c:v>
                </c:pt>
                <c:pt idx="21">
                  <c:v>326</c:v>
                </c:pt>
                <c:pt idx="22">
                  <c:v>415</c:v>
                </c:pt>
                <c:pt idx="23">
                  <c:v>940</c:v>
                </c:pt>
                <c:pt idx="24">
                  <c:v>1218</c:v>
                </c:pt>
                <c:pt idx="25">
                  <c:v>2666</c:v>
                </c:pt>
                <c:pt idx="26">
                  <c:v>2153</c:v>
                </c:pt>
                <c:pt idx="27">
                  <c:v>3447</c:v>
                </c:pt>
                <c:pt idx="28">
                  <c:v>2960</c:v>
                </c:pt>
                <c:pt idx="29">
                  <c:v>2426</c:v>
                </c:pt>
                <c:pt idx="30">
                  <c:v>3049.1</c:v>
                </c:pt>
                <c:pt idx="31">
                  <c:v>3257.3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3D-4932-BDB6-0D3CF8F5F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03992352"/>
        <c:axId val="303992912"/>
      </c:barChart>
      <c:lineChart>
        <c:grouping val="standard"/>
        <c:varyColors val="0"/>
        <c:ser>
          <c:idx val="1"/>
          <c:order val="1"/>
          <c:tx>
            <c:strRef>
              <c:f>每年自然基金分布!$C$2</c:f>
              <c:strCache>
                <c:ptCount val="1"/>
                <c:pt idx="0">
                  <c:v>资助项目数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27"/>
              <c:layout>
                <c:manualLayout>
                  <c:x val="-2.2749959834987732E-2"/>
                  <c:y val="-0.114419227029908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7701308888883506E-2"/>
                      <c:h val="0.123541258944944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DFE-49FD-B33B-D9C01F0670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每年自然基金分布!$A$3:$A$34</c:f>
              <c:strCache>
                <c:ptCount val="32"/>
                <c:pt idx="0">
                  <c:v>1986年</c:v>
                </c:pt>
                <c:pt idx="1">
                  <c:v>1987年</c:v>
                </c:pt>
                <c:pt idx="2">
                  <c:v>1988年</c:v>
                </c:pt>
                <c:pt idx="3">
                  <c:v>1989年</c:v>
                </c:pt>
                <c:pt idx="4">
                  <c:v>1990年</c:v>
                </c:pt>
                <c:pt idx="5">
                  <c:v>1991年</c:v>
                </c:pt>
                <c:pt idx="6">
                  <c:v>1992年</c:v>
                </c:pt>
                <c:pt idx="7">
                  <c:v>1993年</c:v>
                </c:pt>
                <c:pt idx="8">
                  <c:v>1995年</c:v>
                </c:pt>
                <c:pt idx="9">
                  <c:v>1996年</c:v>
                </c:pt>
                <c:pt idx="10">
                  <c:v>1997年</c:v>
                </c:pt>
                <c:pt idx="11">
                  <c:v>1998年</c:v>
                </c:pt>
                <c:pt idx="12">
                  <c:v>1999年</c:v>
                </c:pt>
                <c:pt idx="13">
                  <c:v>2000年</c:v>
                </c:pt>
                <c:pt idx="14">
                  <c:v>2001年</c:v>
                </c:pt>
                <c:pt idx="15">
                  <c:v>2002年</c:v>
                </c:pt>
                <c:pt idx="16">
                  <c:v>2003年</c:v>
                </c:pt>
                <c:pt idx="17">
                  <c:v>2004年</c:v>
                </c:pt>
                <c:pt idx="18">
                  <c:v>2005年</c:v>
                </c:pt>
                <c:pt idx="19">
                  <c:v>2006年</c:v>
                </c:pt>
                <c:pt idx="20">
                  <c:v>2007年</c:v>
                </c:pt>
                <c:pt idx="21">
                  <c:v>2008年</c:v>
                </c:pt>
                <c:pt idx="22">
                  <c:v>2009年</c:v>
                </c:pt>
                <c:pt idx="23">
                  <c:v>2010年</c:v>
                </c:pt>
                <c:pt idx="24">
                  <c:v>2011年</c:v>
                </c:pt>
                <c:pt idx="25">
                  <c:v>2012年</c:v>
                </c:pt>
                <c:pt idx="26">
                  <c:v>2013年</c:v>
                </c:pt>
                <c:pt idx="27">
                  <c:v>2014年</c:v>
                </c:pt>
                <c:pt idx="28">
                  <c:v>2015年</c:v>
                </c:pt>
                <c:pt idx="29">
                  <c:v>2016年</c:v>
                </c:pt>
                <c:pt idx="30">
                  <c:v>2017年</c:v>
                </c:pt>
                <c:pt idx="31">
                  <c:v>2018年</c:v>
                </c:pt>
              </c:strCache>
            </c:strRef>
          </c:cat>
          <c:val>
            <c:numRef>
              <c:f>每年自然基金分布!$C$3:$C$34</c:f>
              <c:numCache>
                <c:formatCode>General</c:formatCode>
                <c:ptCount val="32"/>
                <c:pt idx="0">
                  <c:v>5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2</c:v>
                </c:pt>
                <c:pt idx="10">
                  <c:v>2</c:v>
                </c:pt>
                <c:pt idx="11">
                  <c:v>3</c:v>
                </c:pt>
                <c:pt idx="12">
                  <c:v>3</c:v>
                </c:pt>
                <c:pt idx="13">
                  <c:v>6</c:v>
                </c:pt>
                <c:pt idx="14">
                  <c:v>4</c:v>
                </c:pt>
                <c:pt idx="15">
                  <c:v>2</c:v>
                </c:pt>
                <c:pt idx="16">
                  <c:v>7</c:v>
                </c:pt>
                <c:pt idx="17">
                  <c:v>6</c:v>
                </c:pt>
                <c:pt idx="18">
                  <c:v>6</c:v>
                </c:pt>
                <c:pt idx="19">
                  <c:v>8</c:v>
                </c:pt>
                <c:pt idx="20">
                  <c:v>12</c:v>
                </c:pt>
                <c:pt idx="21">
                  <c:v>12</c:v>
                </c:pt>
                <c:pt idx="22">
                  <c:v>17</c:v>
                </c:pt>
                <c:pt idx="23">
                  <c:v>27</c:v>
                </c:pt>
                <c:pt idx="24">
                  <c:v>32</c:v>
                </c:pt>
                <c:pt idx="25">
                  <c:v>51</c:v>
                </c:pt>
                <c:pt idx="26">
                  <c:v>49</c:v>
                </c:pt>
                <c:pt idx="27">
                  <c:v>60</c:v>
                </c:pt>
                <c:pt idx="28">
                  <c:v>55</c:v>
                </c:pt>
                <c:pt idx="29">
                  <c:v>59</c:v>
                </c:pt>
                <c:pt idx="30">
                  <c:v>66</c:v>
                </c:pt>
                <c:pt idx="31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3D-4932-BDB6-0D3CF8F5F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3994032"/>
        <c:axId val="303993472"/>
      </c:lineChart>
      <c:catAx>
        <c:axId val="30399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eaVert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03992912"/>
        <c:crosses val="autoZero"/>
        <c:auto val="1"/>
        <c:lblAlgn val="ctr"/>
        <c:lblOffset val="100"/>
        <c:noMultiLvlLbl val="0"/>
      </c:catAx>
      <c:valAx>
        <c:axId val="30399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03992352"/>
        <c:crosses val="autoZero"/>
        <c:crossBetween val="between"/>
      </c:valAx>
      <c:valAx>
        <c:axId val="30399347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03994032"/>
        <c:crosses val="max"/>
        <c:crossBetween val="between"/>
      </c:valAx>
      <c:catAx>
        <c:axId val="303994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39934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4.1498652169057286E-2"/>
          <c:y val="4.7768885894398837E-2"/>
          <c:w val="0.24434163843436849"/>
          <c:h val="9.0318817622414699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Sheet2!$A$4</c:f>
              <c:strCache>
                <c:ptCount val="1"/>
                <c:pt idx="0">
                  <c:v>全国农林高校排名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Sheet2!$B$3:$L$3</c:f>
              <c:strCache>
                <c:ptCount val="11"/>
                <c:pt idx="0">
                  <c:v>2008年</c:v>
                </c:pt>
                <c:pt idx="1">
                  <c:v>2009年</c:v>
                </c:pt>
                <c:pt idx="2">
                  <c:v>2010年</c:v>
                </c:pt>
                <c:pt idx="3">
                  <c:v>2011年</c:v>
                </c:pt>
                <c:pt idx="4">
                  <c:v>2012年</c:v>
                </c:pt>
                <c:pt idx="5">
                  <c:v>2013年</c:v>
                </c:pt>
                <c:pt idx="6">
                  <c:v>2014年</c:v>
                </c:pt>
                <c:pt idx="7">
                  <c:v>2015年</c:v>
                </c:pt>
                <c:pt idx="8">
                  <c:v>2016年</c:v>
                </c:pt>
                <c:pt idx="9">
                  <c:v>2017年</c:v>
                </c:pt>
                <c:pt idx="10">
                  <c:v>2018年</c:v>
                </c:pt>
              </c:strCache>
            </c:strRef>
          </c:cat>
          <c:val>
            <c:numRef>
              <c:f>Sheet2!$B$4:$L$4</c:f>
              <c:numCache>
                <c:formatCode>General</c:formatCode>
                <c:ptCount val="11"/>
                <c:pt idx="0">
                  <c:v>18</c:v>
                </c:pt>
                <c:pt idx="1">
                  <c:v>15</c:v>
                </c:pt>
                <c:pt idx="2">
                  <c:v>13</c:v>
                </c:pt>
                <c:pt idx="3">
                  <c:v>15</c:v>
                </c:pt>
                <c:pt idx="4">
                  <c:v>8</c:v>
                </c:pt>
                <c:pt idx="5">
                  <c:v>9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9</c:v>
                </c:pt>
                <c:pt idx="10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04-4C8C-AE5F-C61A3453B860}"/>
            </c:ext>
          </c:extLst>
        </c:ser>
        <c:ser>
          <c:idx val="1"/>
          <c:order val="1"/>
          <c:tx>
            <c:strRef>
              <c:f>Sheet2!$A$5</c:f>
              <c:strCache>
                <c:ptCount val="1"/>
                <c:pt idx="0">
                  <c:v>四川高校排名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Sheet2!$B$3:$L$3</c:f>
              <c:strCache>
                <c:ptCount val="11"/>
                <c:pt idx="0">
                  <c:v>2008年</c:v>
                </c:pt>
                <c:pt idx="1">
                  <c:v>2009年</c:v>
                </c:pt>
                <c:pt idx="2">
                  <c:v>2010年</c:v>
                </c:pt>
                <c:pt idx="3">
                  <c:v>2011年</c:v>
                </c:pt>
                <c:pt idx="4">
                  <c:v>2012年</c:v>
                </c:pt>
                <c:pt idx="5">
                  <c:v>2013年</c:v>
                </c:pt>
                <c:pt idx="6">
                  <c:v>2014年</c:v>
                </c:pt>
                <c:pt idx="7">
                  <c:v>2015年</c:v>
                </c:pt>
                <c:pt idx="8">
                  <c:v>2016年</c:v>
                </c:pt>
                <c:pt idx="9">
                  <c:v>2017年</c:v>
                </c:pt>
                <c:pt idx="10">
                  <c:v>2018年</c:v>
                </c:pt>
              </c:strCache>
            </c:strRef>
          </c:cat>
          <c:val>
            <c:numRef>
              <c:f>Sheet2!$B$5:$L$5</c:f>
              <c:numCache>
                <c:formatCode>General</c:formatCode>
                <c:ptCount val="11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4</c:v>
                </c:pt>
                <c:pt idx="5">
                  <c:v>5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04-4C8C-AE5F-C61A3453B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469120"/>
        <c:axId val="229469680"/>
      </c:lineChart>
      <c:catAx>
        <c:axId val="22946912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9469680"/>
        <c:crosses val="autoZero"/>
        <c:auto val="1"/>
        <c:lblAlgn val="ctr"/>
        <c:lblOffset val="100"/>
        <c:noMultiLvlLbl val="0"/>
      </c:catAx>
      <c:valAx>
        <c:axId val="229469680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9469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en-US" altLang="zh-CN" sz="1400" b="1" i="0" baseline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2009</a:t>
            </a:r>
            <a:r>
              <a:rPr lang="zh-CN" altLang="zh-CN" sz="1400" b="1" i="0" baseline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1400" b="1" i="0" baseline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zh-CN" sz="1400" b="1" i="0" baseline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年双支计划投入经费（万元）</a:t>
            </a:r>
            <a:endParaRPr lang="zh-CN" altLang="zh-CN" sz="1400" dirty="0">
              <a:solidFill>
                <a:srgbClr val="0000F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c:rich>
      </c:tx>
      <c:layout>
        <c:manualLayout>
          <c:xMode val="edge"/>
          <c:yMode val="edge"/>
          <c:x val="0.27689709234033322"/>
          <c:y val="0.86867952173698004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alpha val="5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835555488440875E-2"/>
          <c:y val="3.6988466377004654E-2"/>
          <c:w val="0.96232888902311831"/>
          <c:h val="0.746611788416835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双支投入!$B$2</c:f>
              <c:strCache>
                <c:ptCount val="1"/>
                <c:pt idx="0">
                  <c:v>金额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80000" tIns="19050" rIns="38100" bIns="61200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双支投入!$A$3:$A$12</c:f>
              <c:strCache>
                <c:ptCount val="10"/>
                <c:pt idx="0">
                  <c:v>2009年</c:v>
                </c:pt>
                <c:pt idx="1">
                  <c:v>2010年</c:v>
                </c:pt>
                <c:pt idx="2">
                  <c:v>2011年</c:v>
                </c:pt>
                <c:pt idx="3">
                  <c:v>2012年</c:v>
                </c:pt>
                <c:pt idx="4">
                  <c:v>2013年</c:v>
                </c:pt>
                <c:pt idx="5">
                  <c:v>2014年</c:v>
                </c:pt>
                <c:pt idx="6">
                  <c:v>2015年</c:v>
                </c:pt>
                <c:pt idx="7">
                  <c:v>2016年</c:v>
                </c:pt>
                <c:pt idx="8">
                  <c:v>2017年</c:v>
                </c:pt>
                <c:pt idx="9">
                  <c:v>2018年</c:v>
                </c:pt>
              </c:strCache>
            </c:strRef>
          </c:cat>
          <c:val>
            <c:numRef>
              <c:f>双支投入!$B$3:$B$12</c:f>
              <c:numCache>
                <c:formatCode>General</c:formatCode>
                <c:ptCount val="10"/>
                <c:pt idx="0">
                  <c:v>1197</c:v>
                </c:pt>
                <c:pt idx="1">
                  <c:v>1593</c:v>
                </c:pt>
                <c:pt idx="2">
                  <c:v>1786</c:v>
                </c:pt>
                <c:pt idx="3">
                  <c:v>2216</c:v>
                </c:pt>
                <c:pt idx="4">
                  <c:v>2623</c:v>
                </c:pt>
                <c:pt idx="5">
                  <c:v>3201</c:v>
                </c:pt>
                <c:pt idx="6">
                  <c:v>3215</c:v>
                </c:pt>
                <c:pt idx="7">
                  <c:v>4245</c:v>
                </c:pt>
                <c:pt idx="8">
                  <c:v>4644</c:v>
                </c:pt>
                <c:pt idx="9">
                  <c:v>4950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A5-440F-BA23-52C141C2E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shape val="box"/>
        <c:axId val="229471920"/>
        <c:axId val="229472480"/>
        <c:axId val="0"/>
      </c:bar3DChart>
      <c:catAx>
        <c:axId val="22947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9472480"/>
        <c:crosses val="autoZero"/>
        <c:auto val="1"/>
        <c:lblAlgn val="ctr"/>
        <c:lblOffset val="100"/>
        <c:noMultiLvlLbl val="0"/>
      </c:catAx>
      <c:valAx>
        <c:axId val="22947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947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6E4F5-AFD9-452D-978C-A65E37BD2A75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0C2A1-C45C-4D11-8087-34234E542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10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79D53-1687-4629-A7C4-5F633C48289A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48F07-6AC5-47AF-9B36-9B4E83AB26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07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50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91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66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双支计划实施至今已有</a:t>
            </a:r>
            <a:r>
              <a:rPr lang="en-US" altLang="zh-CN" dirty="0"/>
              <a:t>10</a:t>
            </a:r>
            <a:r>
              <a:rPr lang="zh-CN" altLang="en-US" dirty="0"/>
              <a:t>年，不仅卓有成效地推动了人才培养、科学研究和社会服务上新的水平，而且逐已成为校内学术人才的一个分类评价体系。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30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61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71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12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32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12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48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848" y="260653"/>
            <a:ext cx="1998223" cy="6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18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 userDrawn="1"/>
        </p:nvSpPr>
        <p:spPr>
          <a:xfrm>
            <a:off x="1710432" y="692257"/>
            <a:ext cx="2375645" cy="300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1351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人事管理与人力资源管理</a:t>
            </a:r>
          </a:p>
        </p:txBody>
      </p:sp>
      <p:sp>
        <p:nvSpPr>
          <p:cNvPr id="6" name="矩形 24"/>
          <p:cNvSpPr>
            <a:spLocks noChangeArrowheads="1"/>
          </p:cNvSpPr>
          <p:nvPr userDrawn="1"/>
        </p:nvSpPr>
        <p:spPr bwMode="auto">
          <a:xfrm>
            <a:off x="792570" y="565811"/>
            <a:ext cx="809879" cy="47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51" b="1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第二章</a:t>
            </a:r>
            <a:endParaRPr lang="en-US" altLang="zh-CN" sz="1351" b="1" dirty="0">
              <a:solidFill>
                <a:schemeClr val="bg1"/>
              </a:solidFill>
              <a:ea typeface="微软雅黑" pitchFamily="34" charset="-122"/>
              <a:cs typeface="Arial Unicode MS" pitchFamily="34" charset="-122"/>
            </a:endParaRPr>
          </a:p>
          <a:p>
            <a:pPr algn="ctr"/>
            <a:r>
              <a:rPr lang="zh-CN" altLang="en-US" sz="1051" b="0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正文</a:t>
            </a:r>
            <a:endParaRPr lang="en-US" altLang="zh-CN" sz="1051" b="0" dirty="0">
              <a:solidFill>
                <a:schemeClr val="bg1"/>
              </a:solidFill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3816114" y="692254"/>
            <a:ext cx="1700746" cy="3693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351" b="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2.2 </a:t>
            </a:r>
            <a:r>
              <a:rPr lang="en-US" altLang="zh-CN" sz="1351" b="0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 </a:t>
            </a:r>
            <a:r>
              <a:rPr lang="zh-CN" altLang="en-US" sz="1351" b="0" baseline="0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人力资源管理</a:t>
            </a:r>
            <a:endParaRPr lang="en-US" altLang="zh-CN" sz="1051" b="0" dirty="0">
              <a:solidFill>
                <a:schemeClr val="bg1"/>
              </a:solidFill>
              <a:ea typeface="微软雅黑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 userDrawn="1"/>
        </p:nvSpPr>
        <p:spPr>
          <a:xfrm>
            <a:off x="1710432" y="692257"/>
            <a:ext cx="2375645" cy="300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1351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人事管理与人力资源管理</a:t>
            </a:r>
          </a:p>
        </p:txBody>
      </p:sp>
      <p:sp>
        <p:nvSpPr>
          <p:cNvPr id="7" name="矩形 24"/>
          <p:cNvSpPr>
            <a:spLocks noChangeArrowheads="1"/>
          </p:cNvSpPr>
          <p:nvPr userDrawn="1"/>
        </p:nvSpPr>
        <p:spPr bwMode="auto">
          <a:xfrm>
            <a:off x="792570" y="565811"/>
            <a:ext cx="809879" cy="47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51" b="1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第二章</a:t>
            </a:r>
            <a:endParaRPr lang="en-US" altLang="zh-CN" sz="1351" b="1" dirty="0">
              <a:solidFill>
                <a:schemeClr val="bg1"/>
              </a:solidFill>
              <a:ea typeface="微软雅黑" pitchFamily="34" charset="-122"/>
              <a:cs typeface="Arial Unicode MS" pitchFamily="34" charset="-122"/>
            </a:endParaRPr>
          </a:p>
          <a:p>
            <a:pPr algn="ctr"/>
            <a:r>
              <a:rPr lang="zh-CN" altLang="en-US" sz="1051" b="0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正文</a:t>
            </a:r>
            <a:endParaRPr lang="en-US" altLang="zh-CN" sz="1051" b="0" dirty="0">
              <a:solidFill>
                <a:schemeClr val="bg1"/>
              </a:solidFill>
              <a:ea typeface="微软雅黑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502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710432" y="692257"/>
            <a:ext cx="2537621" cy="300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1351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中国人力资源管理的四个阶段</a:t>
            </a:r>
          </a:p>
        </p:txBody>
      </p:sp>
      <p:sp>
        <p:nvSpPr>
          <p:cNvPr id="5" name="矩形 24"/>
          <p:cNvSpPr>
            <a:spLocks noChangeArrowheads="1"/>
          </p:cNvSpPr>
          <p:nvPr userDrawn="1"/>
        </p:nvSpPr>
        <p:spPr bwMode="auto">
          <a:xfrm>
            <a:off x="792570" y="565811"/>
            <a:ext cx="809879" cy="47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51" b="1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第三章</a:t>
            </a:r>
            <a:endParaRPr lang="en-US" altLang="zh-CN" sz="1351" b="1" dirty="0">
              <a:solidFill>
                <a:schemeClr val="bg1"/>
              </a:solidFill>
              <a:ea typeface="微软雅黑" pitchFamily="34" charset="-122"/>
              <a:cs typeface="Arial Unicode MS" pitchFamily="34" charset="-122"/>
            </a:endParaRPr>
          </a:p>
          <a:p>
            <a:pPr algn="ctr"/>
            <a:r>
              <a:rPr lang="zh-CN" altLang="en-US" sz="1051" b="0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正文</a:t>
            </a:r>
            <a:endParaRPr lang="en-US" altLang="zh-CN" sz="1051" b="0" dirty="0">
              <a:solidFill>
                <a:schemeClr val="bg1"/>
              </a:solidFill>
              <a:ea typeface="微软雅黑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0455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 userDrawn="1"/>
        </p:nvSpPr>
        <p:spPr>
          <a:xfrm>
            <a:off x="1710426" y="692257"/>
            <a:ext cx="1619759" cy="300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1351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人力资源从业概述</a:t>
            </a:r>
          </a:p>
        </p:txBody>
      </p:sp>
      <p:sp>
        <p:nvSpPr>
          <p:cNvPr id="6" name="矩形 24"/>
          <p:cNvSpPr>
            <a:spLocks noChangeArrowheads="1"/>
          </p:cNvSpPr>
          <p:nvPr userDrawn="1"/>
        </p:nvSpPr>
        <p:spPr bwMode="auto">
          <a:xfrm>
            <a:off x="792570" y="565811"/>
            <a:ext cx="809879" cy="47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51" b="1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第四章</a:t>
            </a:r>
            <a:endParaRPr lang="en-US" altLang="zh-CN" sz="1351" b="1" dirty="0">
              <a:solidFill>
                <a:schemeClr val="bg1"/>
              </a:solidFill>
              <a:ea typeface="微软雅黑" pitchFamily="34" charset="-122"/>
              <a:cs typeface="Arial Unicode MS" pitchFamily="34" charset="-122"/>
            </a:endParaRPr>
          </a:p>
          <a:p>
            <a:pPr algn="ctr"/>
            <a:r>
              <a:rPr lang="zh-CN" altLang="en-US" sz="1051" b="0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正文</a:t>
            </a:r>
            <a:endParaRPr lang="en-US" altLang="zh-CN" sz="1051" b="0" dirty="0">
              <a:solidFill>
                <a:schemeClr val="bg1"/>
              </a:solidFill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3330186" y="692254"/>
            <a:ext cx="2186674" cy="3693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351" b="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4.1 </a:t>
            </a:r>
            <a:r>
              <a:rPr lang="en-US" altLang="zh-CN" sz="1351" b="0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 </a:t>
            </a:r>
            <a:r>
              <a:rPr lang="en-US" altLang="zh-CN" sz="1351" b="0" baseline="0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HR</a:t>
            </a:r>
            <a:r>
              <a:rPr lang="zh-CN" altLang="en-US" sz="1351" b="0" baseline="0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职业发展前景</a:t>
            </a:r>
            <a:endParaRPr lang="en-US" altLang="zh-CN" sz="1051" b="0" dirty="0">
              <a:solidFill>
                <a:schemeClr val="bg1"/>
              </a:solidFill>
              <a:ea typeface="微软雅黑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1942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 userDrawn="1"/>
        </p:nvSpPr>
        <p:spPr>
          <a:xfrm>
            <a:off x="1710426" y="692257"/>
            <a:ext cx="1619759" cy="300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1351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人力资源从业概述</a:t>
            </a:r>
          </a:p>
        </p:txBody>
      </p:sp>
      <p:sp>
        <p:nvSpPr>
          <p:cNvPr id="6" name="矩形 24"/>
          <p:cNvSpPr>
            <a:spLocks noChangeArrowheads="1"/>
          </p:cNvSpPr>
          <p:nvPr userDrawn="1"/>
        </p:nvSpPr>
        <p:spPr bwMode="auto">
          <a:xfrm>
            <a:off x="792570" y="565811"/>
            <a:ext cx="809879" cy="47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51" b="1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第四章</a:t>
            </a:r>
            <a:endParaRPr lang="en-US" altLang="zh-CN" sz="1351" b="1" dirty="0">
              <a:solidFill>
                <a:schemeClr val="bg1"/>
              </a:solidFill>
              <a:ea typeface="微软雅黑" pitchFamily="34" charset="-122"/>
              <a:cs typeface="Arial Unicode MS" pitchFamily="34" charset="-122"/>
            </a:endParaRPr>
          </a:p>
          <a:p>
            <a:pPr algn="ctr"/>
            <a:r>
              <a:rPr lang="zh-CN" altLang="en-US" sz="1051" b="0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正文</a:t>
            </a:r>
            <a:endParaRPr lang="en-US" altLang="zh-CN" sz="1051" b="0" dirty="0">
              <a:solidFill>
                <a:schemeClr val="bg1"/>
              </a:solidFill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3330187" y="692254"/>
            <a:ext cx="2321654" cy="3693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351" b="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4.2 </a:t>
            </a:r>
            <a:r>
              <a:rPr lang="en-US" altLang="zh-CN" sz="1351" b="0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 </a:t>
            </a:r>
            <a:r>
              <a:rPr lang="zh-CN" altLang="en-US" sz="1351" b="0" baseline="0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如何成为顶尖</a:t>
            </a:r>
            <a:r>
              <a:rPr lang="en-US" altLang="zh-CN" sz="1351" b="0" baseline="0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HR</a:t>
            </a:r>
            <a:r>
              <a:rPr lang="zh-CN" altLang="en-US" sz="1351" b="0" baseline="0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高手？</a:t>
            </a:r>
            <a:endParaRPr lang="en-US" altLang="zh-CN" sz="1051" b="0" dirty="0">
              <a:solidFill>
                <a:schemeClr val="bg1"/>
              </a:solidFill>
              <a:ea typeface="微软雅黑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5537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740396" y="692697"/>
            <a:ext cx="1313181" cy="300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351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HR</a:t>
            </a:r>
            <a:r>
              <a:rPr lang="zh-CN" altLang="en-US" sz="1351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的七大通病</a:t>
            </a: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6235996" y="692696"/>
            <a:ext cx="2321654" cy="0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>
            <a:off x="6235996" y="1052736"/>
            <a:ext cx="2321654" cy="0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3"/>
          <p:cNvSpPr txBox="1"/>
          <p:nvPr userDrawn="1"/>
        </p:nvSpPr>
        <p:spPr>
          <a:xfrm>
            <a:off x="1710426" y="692257"/>
            <a:ext cx="1619759" cy="300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1351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人力资源从业概述</a:t>
            </a:r>
          </a:p>
        </p:txBody>
      </p:sp>
      <p:sp>
        <p:nvSpPr>
          <p:cNvPr id="8" name="矩形 24"/>
          <p:cNvSpPr>
            <a:spLocks noChangeArrowheads="1"/>
          </p:cNvSpPr>
          <p:nvPr userDrawn="1"/>
        </p:nvSpPr>
        <p:spPr bwMode="auto">
          <a:xfrm>
            <a:off x="792570" y="565811"/>
            <a:ext cx="809879" cy="47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51" b="1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第四章</a:t>
            </a:r>
            <a:endParaRPr lang="en-US" altLang="zh-CN" sz="1351" b="1" dirty="0">
              <a:solidFill>
                <a:schemeClr val="bg1"/>
              </a:solidFill>
              <a:ea typeface="微软雅黑" pitchFamily="34" charset="-122"/>
              <a:cs typeface="Arial Unicode MS" pitchFamily="34" charset="-122"/>
            </a:endParaRPr>
          </a:p>
          <a:p>
            <a:pPr algn="ctr"/>
            <a:r>
              <a:rPr lang="zh-CN" altLang="en-US" sz="1051" b="0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正文</a:t>
            </a:r>
            <a:endParaRPr lang="en-US" altLang="zh-CN" sz="1051" b="0" dirty="0">
              <a:solidFill>
                <a:schemeClr val="bg1"/>
              </a:solidFill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330187" y="692254"/>
            <a:ext cx="2321654" cy="3693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351" b="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4.2 </a:t>
            </a:r>
            <a:r>
              <a:rPr lang="en-US" altLang="zh-CN" sz="1351" b="0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 </a:t>
            </a:r>
            <a:r>
              <a:rPr lang="zh-CN" altLang="en-US" sz="1351" b="0" baseline="0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如何成为顶尖</a:t>
            </a:r>
            <a:r>
              <a:rPr lang="en-US" altLang="zh-CN" sz="1351" b="0" baseline="0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HR</a:t>
            </a:r>
            <a:r>
              <a:rPr lang="zh-CN" altLang="en-US" sz="1351" b="0" baseline="0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高手？</a:t>
            </a:r>
            <a:endParaRPr lang="en-US" altLang="zh-CN" sz="1051" b="0" dirty="0">
              <a:solidFill>
                <a:schemeClr val="bg1"/>
              </a:solidFill>
              <a:ea typeface="微软雅黑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3200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BD113-544D-42C8-A1A8-4157321161CD}" type="datetimeFigureOut">
              <a:rPr lang="zh-CN" altLang="en-US"/>
              <a:pPr>
                <a:defRPr/>
              </a:pPr>
              <a:t>2019/2/25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6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755576" y="1"/>
            <a:ext cx="86409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zh-CN" altLang="en-US" sz="1800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848" y="260653"/>
            <a:ext cx="1998223" cy="6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34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srgbClr val="000000"/>
                </a:solidFill>
              </a:rPr>
              <a:t>www.pptcn.com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4082-F71F-4A08-AFC2-CA598E264765}" type="slidenum">
              <a:rPr lang="zh-CN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7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06"/>
          <p:cNvGrpSpPr>
            <a:grpSpLocks noChangeAspect="1"/>
          </p:cNvGrpSpPr>
          <p:nvPr userDrawn="1"/>
        </p:nvGrpSpPr>
        <p:grpSpPr bwMode="auto">
          <a:xfrm>
            <a:off x="0" y="-275"/>
            <a:ext cx="9144000" cy="4930268"/>
            <a:chOff x="1602" y="283"/>
            <a:chExt cx="5028" cy="2711"/>
          </a:xfrm>
        </p:grpSpPr>
        <p:sp>
          <p:nvSpPr>
            <p:cNvPr id="17" name="Freeform 107"/>
            <p:cNvSpPr>
              <a:spLocks/>
            </p:cNvSpPr>
            <p:nvPr/>
          </p:nvSpPr>
          <p:spPr bwMode="auto">
            <a:xfrm>
              <a:off x="1602" y="426"/>
              <a:ext cx="5028" cy="2568"/>
            </a:xfrm>
            <a:custGeom>
              <a:avLst/>
              <a:gdLst/>
              <a:ahLst/>
              <a:cxnLst>
                <a:cxn ang="0">
                  <a:pos x="2129" y="670"/>
                </a:cxn>
                <a:cxn ang="0">
                  <a:pos x="2129" y="640"/>
                </a:cxn>
                <a:cxn ang="0">
                  <a:pos x="0" y="0"/>
                </a:cxn>
                <a:cxn ang="0">
                  <a:pos x="0" y="688"/>
                </a:cxn>
                <a:cxn ang="0">
                  <a:pos x="1053" y="1054"/>
                </a:cxn>
                <a:cxn ang="0">
                  <a:pos x="2129" y="670"/>
                </a:cxn>
              </a:cxnLst>
              <a:rect l="0" t="0" r="r" b="b"/>
              <a:pathLst>
                <a:path w="2129" h="1054">
                  <a:moveTo>
                    <a:pt x="2129" y="670"/>
                  </a:moveTo>
                  <a:cubicBezTo>
                    <a:pt x="2129" y="640"/>
                    <a:pt x="2129" y="640"/>
                    <a:pt x="2129" y="640"/>
                  </a:cubicBezTo>
                  <a:cubicBezTo>
                    <a:pt x="1070" y="830"/>
                    <a:pt x="360" y="617"/>
                    <a:pt x="0" y="0"/>
                  </a:cubicBezTo>
                  <a:cubicBezTo>
                    <a:pt x="0" y="688"/>
                    <a:pt x="0" y="688"/>
                    <a:pt x="0" y="688"/>
                  </a:cubicBezTo>
                  <a:cubicBezTo>
                    <a:pt x="310" y="932"/>
                    <a:pt x="661" y="1054"/>
                    <a:pt x="1053" y="1054"/>
                  </a:cubicBezTo>
                  <a:cubicBezTo>
                    <a:pt x="1454" y="1054"/>
                    <a:pt x="1813" y="926"/>
                    <a:pt x="2129" y="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B9BD3"/>
                </a:gs>
                <a:gs pos="31000">
                  <a:srgbClr val="21D6E0"/>
                </a:gs>
                <a:gs pos="77000">
                  <a:srgbClr val="0087E6"/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18" name="Freeform 108"/>
            <p:cNvSpPr>
              <a:spLocks/>
            </p:cNvSpPr>
            <p:nvPr/>
          </p:nvSpPr>
          <p:spPr bwMode="auto">
            <a:xfrm>
              <a:off x="1602" y="283"/>
              <a:ext cx="5028" cy="2200"/>
            </a:xfrm>
            <a:custGeom>
              <a:avLst/>
              <a:gdLst/>
              <a:ahLst/>
              <a:cxnLst>
                <a:cxn ang="0">
                  <a:pos x="2129" y="697"/>
                </a:cxn>
                <a:cxn ang="0">
                  <a:pos x="2129" y="623"/>
                </a:cxn>
                <a:cxn ang="0">
                  <a:pos x="1181" y="0"/>
                </a:cxn>
                <a:cxn ang="0">
                  <a:pos x="0" y="0"/>
                </a:cxn>
                <a:cxn ang="0">
                  <a:pos x="0" y="57"/>
                </a:cxn>
                <a:cxn ang="0">
                  <a:pos x="2129" y="697"/>
                </a:cxn>
              </a:cxnLst>
              <a:rect l="0" t="0" r="r" b="b"/>
              <a:pathLst>
                <a:path w="2129" h="887">
                  <a:moveTo>
                    <a:pt x="2129" y="697"/>
                  </a:moveTo>
                  <a:cubicBezTo>
                    <a:pt x="2129" y="623"/>
                    <a:pt x="2129" y="623"/>
                    <a:pt x="2129" y="623"/>
                  </a:cubicBezTo>
                  <a:cubicBezTo>
                    <a:pt x="1448" y="642"/>
                    <a:pt x="1132" y="434"/>
                    <a:pt x="1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60" y="674"/>
                    <a:pt x="1070" y="887"/>
                    <a:pt x="2129" y="697"/>
                  </a:cubicBezTo>
                  <a:close/>
                </a:path>
              </a:pathLst>
            </a:custGeom>
            <a:gradFill flip="none" rotWithShape="1">
              <a:gsLst>
                <a:gs pos="27000">
                  <a:srgbClr val="0D7AB9"/>
                </a:gs>
                <a:gs pos="17000">
                  <a:srgbClr val="21D6E0"/>
                </a:gs>
                <a:gs pos="75000">
                  <a:srgbClr val="0087E6"/>
                </a:gs>
              </a:gsLst>
              <a:lin ang="7200000" scaled="0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19" name="Freeform 109"/>
            <p:cNvSpPr>
              <a:spLocks/>
            </p:cNvSpPr>
            <p:nvPr/>
          </p:nvSpPr>
          <p:spPr bwMode="auto">
            <a:xfrm>
              <a:off x="4255" y="283"/>
              <a:ext cx="2375" cy="1650"/>
            </a:xfrm>
            <a:custGeom>
              <a:avLst/>
              <a:gdLst/>
              <a:ahLst/>
              <a:cxnLst>
                <a:cxn ang="0">
                  <a:pos x="997" y="623"/>
                </a:cxn>
                <a:cxn ang="0">
                  <a:pos x="997" y="0"/>
                </a:cxn>
                <a:cxn ang="0">
                  <a:pos x="49" y="0"/>
                </a:cxn>
                <a:cxn ang="0">
                  <a:pos x="997" y="623"/>
                </a:cxn>
              </a:cxnLst>
              <a:rect l="0" t="0" r="r" b="b"/>
              <a:pathLst>
                <a:path w="997" h="642">
                  <a:moveTo>
                    <a:pt x="997" y="623"/>
                  </a:moveTo>
                  <a:cubicBezTo>
                    <a:pt x="997" y="0"/>
                    <a:pt x="997" y="0"/>
                    <a:pt x="99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434"/>
                    <a:pt x="316" y="642"/>
                    <a:pt x="997" y="623"/>
                  </a:cubicBezTo>
                  <a:close/>
                </a:path>
              </a:pathLst>
            </a:custGeom>
            <a:gradFill flip="none" rotWithShape="1">
              <a:gsLst>
                <a:gs pos="18000">
                  <a:srgbClr val="4ABEEE"/>
                </a:gs>
                <a:gs pos="75000">
                  <a:srgbClr val="0D7AB9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</p:grpSp>
      <p:sp>
        <p:nvSpPr>
          <p:cNvPr id="22" name="Freeform 26"/>
          <p:cNvSpPr>
            <a:spLocks/>
          </p:cNvSpPr>
          <p:nvPr userDrawn="1"/>
        </p:nvSpPr>
        <p:spPr bwMode="auto">
          <a:xfrm>
            <a:off x="0" y="3968751"/>
            <a:ext cx="9144000" cy="2889261"/>
          </a:xfrm>
          <a:custGeom>
            <a:avLst/>
            <a:gdLst/>
            <a:ahLst/>
            <a:cxnLst>
              <a:cxn ang="0">
                <a:pos x="2861" y="904"/>
              </a:cxn>
              <a:cxn ang="0">
                <a:pos x="2861" y="0"/>
              </a:cxn>
              <a:cxn ang="0">
                <a:pos x="1382" y="332"/>
              </a:cxn>
              <a:cxn ang="0">
                <a:pos x="0" y="46"/>
              </a:cxn>
              <a:cxn ang="0">
                <a:pos x="0" y="904"/>
              </a:cxn>
              <a:cxn ang="0">
                <a:pos x="2861" y="904"/>
              </a:cxn>
            </a:cxnLst>
            <a:rect l="0" t="0" r="r" b="b"/>
            <a:pathLst>
              <a:path w="2861" h="904">
                <a:moveTo>
                  <a:pt x="2861" y="904"/>
                </a:moveTo>
                <a:cubicBezTo>
                  <a:pt x="2861" y="0"/>
                  <a:pt x="2861" y="0"/>
                  <a:pt x="2861" y="0"/>
                </a:cubicBezTo>
                <a:cubicBezTo>
                  <a:pt x="2414" y="221"/>
                  <a:pt x="1921" y="332"/>
                  <a:pt x="1382" y="332"/>
                </a:cubicBezTo>
                <a:cubicBezTo>
                  <a:pt x="882" y="332"/>
                  <a:pt x="421" y="237"/>
                  <a:pt x="0" y="46"/>
                </a:cubicBezTo>
                <a:cubicBezTo>
                  <a:pt x="0" y="904"/>
                  <a:pt x="0" y="904"/>
                  <a:pt x="0" y="904"/>
                </a:cubicBezTo>
                <a:cubicBezTo>
                  <a:pt x="2861" y="904"/>
                  <a:pt x="2861" y="904"/>
                  <a:pt x="2861" y="90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59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sp>
        <p:nvSpPr>
          <p:cNvPr id="23" name="Freeform 27"/>
          <p:cNvSpPr>
            <a:spLocks/>
          </p:cNvSpPr>
          <p:nvPr/>
        </p:nvSpPr>
        <p:spPr bwMode="auto">
          <a:xfrm>
            <a:off x="0" y="3148987"/>
            <a:ext cx="9144000" cy="1780219"/>
          </a:xfrm>
          <a:custGeom>
            <a:avLst/>
            <a:gdLst/>
            <a:ahLst/>
            <a:cxnLst>
              <a:cxn ang="0">
                <a:pos x="2861" y="225"/>
              </a:cxn>
              <a:cxn ang="0">
                <a:pos x="2861" y="0"/>
              </a:cxn>
              <a:cxn ang="0">
                <a:pos x="1415" y="516"/>
              </a:cxn>
              <a:cxn ang="0">
                <a:pos x="0" y="25"/>
              </a:cxn>
              <a:cxn ang="0">
                <a:pos x="0" y="271"/>
              </a:cxn>
              <a:cxn ang="0">
                <a:pos x="1382" y="557"/>
              </a:cxn>
              <a:cxn ang="0">
                <a:pos x="2861" y="225"/>
              </a:cxn>
            </a:cxnLst>
            <a:rect l="0" t="0" r="r" b="b"/>
            <a:pathLst>
              <a:path w="2861" h="557">
                <a:moveTo>
                  <a:pt x="2861" y="225"/>
                </a:moveTo>
                <a:cubicBezTo>
                  <a:pt x="2861" y="0"/>
                  <a:pt x="2861" y="0"/>
                  <a:pt x="2861" y="0"/>
                </a:cubicBezTo>
                <a:cubicBezTo>
                  <a:pt x="2436" y="344"/>
                  <a:pt x="1954" y="516"/>
                  <a:pt x="1415" y="516"/>
                </a:cubicBezTo>
                <a:cubicBezTo>
                  <a:pt x="889" y="516"/>
                  <a:pt x="417" y="352"/>
                  <a:pt x="0" y="25"/>
                </a:cubicBezTo>
                <a:cubicBezTo>
                  <a:pt x="0" y="271"/>
                  <a:pt x="0" y="271"/>
                  <a:pt x="0" y="271"/>
                </a:cubicBezTo>
                <a:cubicBezTo>
                  <a:pt x="421" y="462"/>
                  <a:pt x="882" y="557"/>
                  <a:pt x="1382" y="557"/>
                </a:cubicBezTo>
                <a:cubicBezTo>
                  <a:pt x="1921" y="557"/>
                  <a:pt x="2414" y="446"/>
                  <a:pt x="2861" y="225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sp>
        <p:nvSpPr>
          <p:cNvPr id="24" name="Freeform 28"/>
          <p:cNvSpPr>
            <a:spLocks/>
          </p:cNvSpPr>
          <p:nvPr/>
        </p:nvSpPr>
        <p:spPr bwMode="auto">
          <a:xfrm>
            <a:off x="0" y="3840896"/>
            <a:ext cx="9144000" cy="1188944"/>
          </a:xfrm>
          <a:custGeom>
            <a:avLst/>
            <a:gdLst/>
            <a:ahLst/>
            <a:cxnLst>
              <a:cxn ang="0">
                <a:pos x="2861" y="40"/>
              </a:cxn>
              <a:cxn ang="0">
                <a:pos x="2861" y="0"/>
              </a:cxn>
              <a:cxn ang="0">
                <a:pos x="1382" y="332"/>
              </a:cxn>
              <a:cxn ang="0">
                <a:pos x="0" y="46"/>
              </a:cxn>
              <a:cxn ang="0">
                <a:pos x="0" y="86"/>
              </a:cxn>
              <a:cxn ang="0">
                <a:pos x="1382" y="372"/>
              </a:cxn>
              <a:cxn ang="0">
                <a:pos x="2861" y="40"/>
              </a:cxn>
            </a:cxnLst>
            <a:rect l="0" t="0" r="r" b="b"/>
            <a:pathLst>
              <a:path w="2861" h="372">
                <a:moveTo>
                  <a:pt x="2861" y="40"/>
                </a:moveTo>
                <a:cubicBezTo>
                  <a:pt x="2861" y="0"/>
                  <a:pt x="2861" y="0"/>
                  <a:pt x="2861" y="0"/>
                </a:cubicBezTo>
                <a:cubicBezTo>
                  <a:pt x="2414" y="221"/>
                  <a:pt x="1921" y="332"/>
                  <a:pt x="1382" y="332"/>
                </a:cubicBezTo>
                <a:cubicBezTo>
                  <a:pt x="882" y="332"/>
                  <a:pt x="421" y="237"/>
                  <a:pt x="0" y="46"/>
                </a:cubicBezTo>
                <a:cubicBezTo>
                  <a:pt x="0" y="86"/>
                  <a:pt x="0" y="86"/>
                  <a:pt x="0" y="86"/>
                </a:cubicBezTo>
                <a:cubicBezTo>
                  <a:pt x="421" y="277"/>
                  <a:pt x="882" y="372"/>
                  <a:pt x="1382" y="372"/>
                </a:cubicBezTo>
                <a:cubicBezTo>
                  <a:pt x="1921" y="372"/>
                  <a:pt x="2414" y="261"/>
                  <a:pt x="2861" y="40"/>
                </a:cubicBezTo>
                <a:close/>
              </a:path>
            </a:pathLst>
          </a:custGeom>
          <a:solidFill>
            <a:srgbClr val="97BD4F"/>
          </a:solidFill>
          <a:ln w="9525">
            <a:noFill/>
            <a:round/>
            <a:headEnd/>
            <a:tailEnd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sp>
        <p:nvSpPr>
          <p:cNvPr id="14" name="TextBox 10"/>
          <p:cNvSpPr txBox="1">
            <a:spLocks noChangeArrowheads="1"/>
          </p:cNvSpPr>
          <p:nvPr userDrawn="1"/>
        </p:nvSpPr>
        <p:spPr bwMode="auto">
          <a:xfrm>
            <a:off x="467546" y="1198790"/>
            <a:ext cx="445583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spc="15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人力资源概述</a:t>
            </a:r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521552" y="1135445"/>
            <a:ext cx="430088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521552" y="2471122"/>
            <a:ext cx="430088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000000"/>
                </a:solidFill>
              </a:rPr>
              <a:t>www.pptcn.com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21B259-4244-42C5-82BE-0980C568E4B5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578119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srgbClr val="000000"/>
                </a:solidFill>
              </a:rPr>
              <a:t>www.pptcn.com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007DB-7223-4298-8032-E7C5CB70D9C7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62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srgbClr val="000000"/>
                </a:solidFill>
              </a:rPr>
              <a:t>www.pptcn.com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AFA5-DECD-43C8-9297-B78283A1DF94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99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srgbClr val="000000"/>
                </a:solidFill>
              </a:rPr>
              <a:t>www.pptcn.com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C08B-4D55-43E2-B219-B84F779A26D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50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srgbClr val="000000"/>
                </a:solidFill>
              </a:rPr>
              <a:t>www.pptcn.com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2A26-275B-4560-A90B-51371154C2F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38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srgbClr val="000000"/>
                </a:solidFill>
              </a:rPr>
              <a:t>www.pptcn.com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CE8E-4C8D-4B95-A16F-B2C5A389C4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45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srgbClr val="000000"/>
                </a:solidFill>
              </a:rPr>
              <a:t>www.pptcn.com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E384-ADF0-45DD-B31D-FC4671459151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21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srgbClr val="000000"/>
                </a:solidFill>
              </a:rPr>
              <a:t>www.pptcn.com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100B-36FC-40E7-B8C0-8A9D54A113B5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36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srgbClr val="000000"/>
                </a:solidFill>
              </a:rPr>
              <a:t>www.pptcn.com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5E79-3D00-498C-B605-239888E9F85D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3027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000000"/>
                </a:solidFill>
              </a:rPr>
              <a:t>www.pptcn.com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21B259-4244-42C5-82BE-0980C568E4B5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545636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首页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54F79E-4E57-48D6-89A0-D608DBBE799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副标题 2"/>
          <p:cNvSpPr txBox="1"/>
          <p:nvPr userDrawn="1"/>
        </p:nvSpPr>
        <p:spPr>
          <a:xfrm>
            <a:off x="5324968" y="6312803"/>
            <a:ext cx="3435761" cy="4967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70C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全国畜牧学科高峰论坛</a:t>
            </a:r>
            <a:endParaRPr lang="en-US" altLang="zh-CN" sz="1200" b="1" dirty="0">
              <a:solidFill>
                <a:srgbClr val="0070C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10500" r="14952" b="66401"/>
          <a:stretch>
            <a:fillRect/>
          </a:stretch>
        </p:blipFill>
        <p:spPr>
          <a:xfrm>
            <a:off x="7236299" y="260654"/>
            <a:ext cx="1776197" cy="59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764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54F79E-4E57-48D6-89A0-D608DBBE799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副标题 2"/>
          <p:cNvSpPr txBox="1"/>
          <p:nvPr userDrawn="1"/>
        </p:nvSpPr>
        <p:spPr>
          <a:xfrm>
            <a:off x="5324968" y="6312803"/>
            <a:ext cx="3435761" cy="4967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70C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全国畜牧学科高峰论坛</a:t>
            </a:r>
            <a:endParaRPr lang="en-US" altLang="zh-CN" sz="1200" b="1" dirty="0">
              <a:solidFill>
                <a:srgbClr val="0070C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10500" r="14952" b="66401"/>
          <a:stretch>
            <a:fillRect/>
          </a:stretch>
        </p:blipFill>
        <p:spPr>
          <a:xfrm>
            <a:off x="7308304" y="260654"/>
            <a:ext cx="1835696" cy="59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38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54F79E-4E57-48D6-89A0-D608DBBE799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副标题 2"/>
          <p:cNvSpPr txBox="1"/>
          <p:nvPr userDrawn="1"/>
        </p:nvSpPr>
        <p:spPr>
          <a:xfrm>
            <a:off x="5324968" y="6312803"/>
            <a:ext cx="3435761" cy="4967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70C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全国畜牧学科高峰论坛</a:t>
            </a:r>
            <a:endParaRPr lang="en-US" altLang="zh-CN" sz="1200" b="1" dirty="0">
              <a:solidFill>
                <a:srgbClr val="0070C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10500" r="14952" b="66401"/>
          <a:stretch>
            <a:fillRect/>
          </a:stretch>
        </p:blipFill>
        <p:spPr>
          <a:xfrm>
            <a:off x="7380314" y="260654"/>
            <a:ext cx="1704189" cy="59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02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54F79E-4E57-48D6-89A0-D608DBBE799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副标题 2"/>
          <p:cNvSpPr txBox="1"/>
          <p:nvPr userDrawn="1"/>
        </p:nvSpPr>
        <p:spPr>
          <a:xfrm>
            <a:off x="5324968" y="6312803"/>
            <a:ext cx="3435761" cy="4967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70C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全国畜牧学科高峰论坛</a:t>
            </a:r>
            <a:endParaRPr lang="en-US" altLang="zh-CN" sz="1200" b="1" dirty="0">
              <a:solidFill>
                <a:srgbClr val="0070C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10500" r="14952" b="66401"/>
          <a:stretch>
            <a:fillRect/>
          </a:stretch>
        </p:blipFill>
        <p:spPr>
          <a:xfrm>
            <a:off x="7236298" y="260654"/>
            <a:ext cx="1860152" cy="59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334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54F79E-4E57-48D6-89A0-D608DBBE799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副标题 2"/>
          <p:cNvSpPr txBox="1"/>
          <p:nvPr userDrawn="1"/>
        </p:nvSpPr>
        <p:spPr>
          <a:xfrm>
            <a:off x="5324968" y="6312803"/>
            <a:ext cx="3435761" cy="4967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70C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全国畜牧学科高峰论坛</a:t>
            </a:r>
            <a:endParaRPr lang="en-US" altLang="zh-CN" sz="1200" b="1" dirty="0">
              <a:solidFill>
                <a:srgbClr val="0070C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10500" r="14952" b="66401"/>
          <a:stretch>
            <a:fillRect/>
          </a:stretch>
        </p:blipFill>
        <p:spPr>
          <a:xfrm>
            <a:off x="7164291" y="260654"/>
            <a:ext cx="1848205" cy="59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55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54F79E-4E57-48D6-89A0-D608DBBE799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副标题 2"/>
          <p:cNvSpPr txBox="1"/>
          <p:nvPr userDrawn="1"/>
        </p:nvSpPr>
        <p:spPr>
          <a:xfrm>
            <a:off x="5324968" y="6312803"/>
            <a:ext cx="3435761" cy="4967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70C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全国畜牧学科高峰论坛</a:t>
            </a:r>
            <a:endParaRPr lang="en-US" altLang="zh-CN" sz="1200" b="1" dirty="0">
              <a:solidFill>
                <a:srgbClr val="0070C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10500" r="14952" b="66401"/>
          <a:stretch>
            <a:fillRect/>
          </a:stretch>
        </p:blipFill>
        <p:spPr>
          <a:xfrm>
            <a:off x="7236299" y="260654"/>
            <a:ext cx="1848205" cy="59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083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54F79E-4E57-48D6-89A0-D608DBBE799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副标题 2"/>
          <p:cNvSpPr txBox="1"/>
          <p:nvPr userDrawn="1"/>
        </p:nvSpPr>
        <p:spPr>
          <a:xfrm>
            <a:off x="5324968" y="6312803"/>
            <a:ext cx="3435761" cy="4967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70C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全国畜牧学科高峰论坛</a:t>
            </a:r>
            <a:endParaRPr lang="en-US" altLang="zh-CN" sz="1200" b="1" dirty="0">
              <a:solidFill>
                <a:srgbClr val="0070C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10500" r="14952" b="66401"/>
          <a:stretch>
            <a:fillRect/>
          </a:stretch>
        </p:blipFill>
        <p:spPr>
          <a:xfrm>
            <a:off x="7164291" y="260654"/>
            <a:ext cx="1848205" cy="59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929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54F79E-4E57-48D6-89A0-D608DBBE799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副标题 2"/>
          <p:cNvSpPr txBox="1"/>
          <p:nvPr userDrawn="1"/>
        </p:nvSpPr>
        <p:spPr>
          <a:xfrm>
            <a:off x="5324968" y="6312803"/>
            <a:ext cx="3435761" cy="4967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70C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全国畜牧学科高峰论坛</a:t>
            </a:r>
            <a:endParaRPr lang="en-US" altLang="zh-CN" sz="1200" b="1" dirty="0">
              <a:solidFill>
                <a:srgbClr val="0070C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10500" r="14952" b="66401"/>
          <a:stretch>
            <a:fillRect/>
          </a:stretch>
        </p:blipFill>
        <p:spPr>
          <a:xfrm>
            <a:off x="7308305" y="356664"/>
            <a:ext cx="1704189" cy="59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156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54F79E-4E57-48D6-89A0-D608DBBE799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副标题 2"/>
          <p:cNvSpPr txBox="1"/>
          <p:nvPr userDrawn="1"/>
        </p:nvSpPr>
        <p:spPr>
          <a:xfrm>
            <a:off x="5324968" y="6312803"/>
            <a:ext cx="3435761" cy="4967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70C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全国畜牧学科高峰论坛</a:t>
            </a:r>
            <a:endParaRPr lang="en-US" altLang="zh-CN" sz="1200" b="1" dirty="0">
              <a:solidFill>
                <a:srgbClr val="0070C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10500" r="14952" b="66401"/>
          <a:stretch>
            <a:fillRect/>
          </a:stretch>
        </p:blipFill>
        <p:spPr>
          <a:xfrm>
            <a:off x="7164291" y="356664"/>
            <a:ext cx="1848205" cy="59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327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54F79E-4E57-48D6-89A0-D608DBBE799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副标题 2"/>
          <p:cNvSpPr txBox="1"/>
          <p:nvPr userDrawn="1"/>
        </p:nvSpPr>
        <p:spPr>
          <a:xfrm>
            <a:off x="5324968" y="6312803"/>
            <a:ext cx="3435761" cy="4967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70C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全国畜牧学科高峰论坛</a:t>
            </a:r>
            <a:endParaRPr lang="en-US" altLang="zh-CN" sz="1200" b="1" dirty="0">
              <a:solidFill>
                <a:srgbClr val="0070C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10500" r="14952" b="66401"/>
          <a:stretch>
            <a:fillRect/>
          </a:stretch>
        </p:blipFill>
        <p:spPr>
          <a:xfrm>
            <a:off x="7092281" y="356664"/>
            <a:ext cx="1920213" cy="59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2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/>
          <p:nvPr userDrawn="1"/>
        </p:nvSpPr>
        <p:spPr>
          <a:xfrm>
            <a:off x="1710427" y="692255"/>
            <a:ext cx="1088606" cy="300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1351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目录页</a:t>
            </a:r>
          </a:p>
        </p:txBody>
      </p:sp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792570" y="704310"/>
            <a:ext cx="8098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200" b="0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CONTENTS</a:t>
            </a:r>
          </a:p>
          <a:p>
            <a:pPr algn="ctr"/>
            <a:r>
              <a:rPr lang="en-US" altLang="zh-CN" sz="1200" b="0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 PAGE</a:t>
            </a:r>
          </a:p>
        </p:txBody>
      </p:sp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2628381" y="1707158"/>
            <a:ext cx="5183981" cy="1092200"/>
            <a:chOff x="0" y="0"/>
            <a:chExt cx="4354" cy="68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1" i="1" kern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81" y="0"/>
              <a:ext cx="1497" cy="326"/>
            </a:xfrm>
            <a:prstGeom prst="rect">
              <a:avLst/>
            </a:prstGeom>
            <a:gradFill rotWithShape="1">
              <a:gsLst>
                <a:gs pos="0">
                  <a:srgbClr val="333399"/>
                </a:gs>
                <a:gs pos="100000">
                  <a:srgbClr val="BBE0E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1" i="1" kern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0" y="507"/>
              <a:ext cx="4354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7 w 21600"/>
                <a:gd name="T13" fmla="*/ 2387 h 21600"/>
                <a:gd name="T14" fmla="*/ 19263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>
              <a:off x="181" y="320"/>
              <a:ext cx="1497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7 w 21600"/>
                <a:gd name="T13" fmla="*/ 2387 h 21600"/>
                <a:gd name="T14" fmla="*/ 19263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BBE0E3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1" ker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9" name="Group 11"/>
          <p:cNvGrpSpPr>
            <a:grpSpLocks/>
          </p:cNvGrpSpPr>
          <p:nvPr userDrawn="1"/>
        </p:nvGrpSpPr>
        <p:grpSpPr bwMode="auto">
          <a:xfrm>
            <a:off x="2628381" y="2772370"/>
            <a:ext cx="5183981" cy="1092200"/>
            <a:chOff x="0" y="0"/>
            <a:chExt cx="4354" cy="688"/>
          </a:xfrm>
        </p:grpSpPr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1" i="1" kern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81" y="0"/>
              <a:ext cx="1497" cy="326"/>
            </a:xfrm>
            <a:prstGeom prst="rect">
              <a:avLst/>
            </a:prstGeom>
            <a:gradFill rotWithShape="1">
              <a:gsLst>
                <a:gs pos="0">
                  <a:srgbClr val="333399"/>
                </a:gs>
                <a:gs pos="100000">
                  <a:srgbClr val="BBE0E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1" i="1" kern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14" name="AutoShape 16"/>
            <p:cNvSpPr>
              <a:spLocks noChangeArrowheads="1"/>
            </p:cNvSpPr>
            <p:nvPr/>
          </p:nvSpPr>
          <p:spPr bwMode="auto">
            <a:xfrm>
              <a:off x="0" y="507"/>
              <a:ext cx="4354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7 w 21600"/>
                <a:gd name="T13" fmla="*/ 2387 h 21600"/>
                <a:gd name="T14" fmla="*/ 19263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AutoShape 17"/>
            <p:cNvSpPr>
              <a:spLocks noChangeArrowheads="1"/>
            </p:cNvSpPr>
            <p:nvPr/>
          </p:nvSpPr>
          <p:spPr bwMode="auto">
            <a:xfrm>
              <a:off x="181" y="320"/>
              <a:ext cx="1497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7 w 21600"/>
                <a:gd name="T13" fmla="*/ 2387 h 21600"/>
                <a:gd name="T14" fmla="*/ 19263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BBE0E3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1" ker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6" name="Group 18"/>
          <p:cNvGrpSpPr>
            <a:grpSpLocks/>
          </p:cNvGrpSpPr>
          <p:nvPr userDrawn="1"/>
        </p:nvGrpSpPr>
        <p:grpSpPr bwMode="auto">
          <a:xfrm>
            <a:off x="2628381" y="3810595"/>
            <a:ext cx="5183981" cy="1092200"/>
            <a:chOff x="0" y="0"/>
            <a:chExt cx="4354" cy="688"/>
          </a:xfrm>
        </p:grpSpPr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1" i="1" kern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181" y="0"/>
              <a:ext cx="1497" cy="326"/>
            </a:xfrm>
            <a:prstGeom prst="rect">
              <a:avLst/>
            </a:prstGeom>
            <a:gradFill rotWithShape="1">
              <a:gsLst>
                <a:gs pos="0">
                  <a:srgbClr val="333399"/>
                </a:gs>
                <a:gs pos="100000">
                  <a:srgbClr val="BBE0E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1" i="1" kern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19" name="AutoShape 23"/>
            <p:cNvSpPr>
              <a:spLocks noChangeArrowheads="1"/>
            </p:cNvSpPr>
            <p:nvPr/>
          </p:nvSpPr>
          <p:spPr bwMode="auto">
            <a:xfrm>
              <a:off x="0" y="507"/>
              <a:ext cx="4354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7 w 21600"/>
                <a:gd name="T13" fmla="*/ 2387 h 21600"/>
                <a:gd name="T14" fmla="*/ 19263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AutoShape 24"/>
            <p:cNvSpPr>
              <a:spLocks noChangeArrowheads="1"/>
            </p:cNvSpPr>
            <p:nvPr/>
          </p:nvSpPr>
          <p:spPr bwMode="auto">
            <a:xfrm>
              <a:off x="181" y="320"/>
              <a:ext cx="1497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7 w 21600"/>
                <a:gd name="T13" fmla="*/ 2387 h 21600"/>
                <a:gd name="T14" fmla="*/ 19263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BBE0E3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1" ker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1" name="Group 25"/>
          <p:cNvGrpSpPr>
            <a:grpSpLocks/>
          </p:cNvGrpSpPr>
          <p:nvPr userDrawn="1"/>
        </p:nvGrpSpPr>
        <p:grpSpPr bwMode="auto">
          <a:xfrm>
            <a:off x="2628381" y="4875808"/>
            <a:ext cx="5183981" cy="1092200"/>
            <a:chOff x="0" y="0"/>
            <a:chExt cx="4354" cy="688"/>
          </a:xfrm>
        </p:grpSpPr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1" i="1" kern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181" y="0"/>
              <a:ext cx="1497" cy="326"/>
            </a:xfrm>
            <a:prstGeom prst="rect">
              <a:avLst/>
            </a:prstGeom>
            <a:gradFill rotWithShape="1">
              <a:gsLst>
                <a:gs pos="0">
                  <a:srgbClr val="333399"/>
                </a:gs>
                <a:gs pos="100000">
                  <a:srgbClr val="BBE0E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1" i="1" kern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4" name="AutoShape 30"/>
            <p:cNvSpPr>
              <a:spLocks noChangeArrowheads="1"/>
            </p:cNvSpPr>
            <p:nvPr/>
          </p:nvSpPr>
          <p:spPr bwMode="auto">
            <a:xfrm>
              <a:off x="0" y="507"/>
              <a:ext cx="4354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7 w 21600"/>
                <a:gd name="T13" fmla="*/ 2387 h 21600"/>
                <a:gd name="T14" fmla="*/ 19263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AutoShape 31"/>
            <p:cNvSpPr>
              <a:spLocks noChangeArrowheads="1"/>
            </p:cNvSpPr>
            <p:nvPr/>
          </p:nvSpPr>
          <p:spPr bwMode="auto">
            <a:xfrm>
              <a:off x="181" y="320"/>
              <a:ext cx="1497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7 w 21600"/>
                <a:gd name="T13" fmla="*/ 2387 h 21600"/>
                <a:gd name="T14" fmla="*/ 19263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BBE0E3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1" ker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6" name="TextBox 1"/>
          <p:cNvSpPr txBox="1"/>
          <p:nvPr userDrawn="1"/>
        </p:nvSpPr>
        <p:spPr>
          <a:xfrm>
            <a:off x="3146302" y="1700812"/>
            <a:ext cx="129659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第一部分</a:t>
            </a:r>
          </a:p>
        </p:txBody>
      </p:sp>
      <p:sp>
        <p:nvSpPr>
          <p:cNvPr id="27" name="TextBox 65"/>
          <p:cNvSpPr txBox="1"/>
          <p:nvPr userDrawn="1"/>
        </p:nvSpPr>
        <p:spPr>
          <a:xfrm>
            <a:off x="3153448" y="2770789"/>
            <a:ext cx="129659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第二部分</a:t>
            </a:r>
          </a:p>
        </p:txBody>
      </p:sp>
      <p:sp>
        <p:nvSpPr>
          <p:cNvPr id="28" name="TextBox 66"/>
          <p:cNvSpPr txBox="1"/>
          <p:nvPr userDrawn="1"/>
        </p:nvSpPr>
        <p:spPr>
          <a:xfrm>
            <a:off x="3153448" y="3818538"/>
            <a:ext cx="129659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第三部分</a:t>
            </a:r>
          </a:p>
        </p:txBody>
      </p:sp>
      <p:sp>
        <p:nvSpPr>
          <p:cNvPr id="29" name="TextBox 67"/>
          <p:cNvSpPr txBox="1"/>
          <p:nvPr userDrawn="1"/>
        </p:nvSpPr>
        <p:spPr>
          <a:xfrm>
            <a:off x="3153448" y="4878989"/>
            <a:ext cx="129659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第四部分</a:t>
            </a:r>
          </a:p>
        </p:txBody>
      </p:sp>
      <p:sp>
        <p:nvSpPr>
          <p:cNvPr id="30" name="TextBox 64"/>
          <p:cNvSpPr txBox="1"/>
          <p:nvPr userDrawn="1"/>
        </p:nvSpPr>
        <p:spPr>
          <a:xfrm>
            <a:off x="4985823" y="1924649"/>
            <a:ext cx="2593181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资源与人力资源</a:t>
            </a:r>
            <a:endParaRPr lang="zh-CN" altLang="en-US" sz="1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Box 69"/>
          <p:cNvSpPr txBox="1"/>
          <p:nvPr userDrawn="1"/>
        </p:nvSpPr>
        <p:spPr>
          <a:xfrm>
            <a:off x="4996539" y="2989863"/>
            <a:ext cx="2593181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人事管理与人力资源管理</a:t>
            </a:r>
            <a:endParaRPr lang="zh-CN" altLang="en-US" sz="1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Box 70"/>
          <p:cNvSpPr txBox="1"/>
          <p:nvPr userDrawn="1"/>
        </p:nvSpPr>
        <p:spPr>
          <a:xfrm>
            <a:off x="4996532" y="4056663"/>
            <a:ext cx="2808684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中国人力资源管理的四个阶段</a:t>
            </a:r>
            <a:endParaRPr lang="zh-CN" altLang="en-US" sz="1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Box 71"/>
          <p:cNvSpPr txBox="1"/>
          <p:nvPr userDrawn="1"/>
        </p:nvSpPr>
        <p:spPr>
          <a:xfrm>
            <a:off x="4996534" y="5104413"/>
            <a:ext cx="259199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人力资源从业概述</a:t>
            </a:r>
            <a:endParaRPr lang="zh-CN" altLang="en-US" sz="1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Box 68"/>
          <p:cNvSpPr txBox="1"/>
          <p:nvPr userDrawn="1"/>
        </p:nvSpPr>
        <p:spPr>
          <a:xfrm>
            <a:off x="1630168" y="2672365"/>
            <a:ext cx="738664" cy="2973387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主要内容</a:t>
            </a:r>
          </a:p>
        </p:txBody>
      </p:sp>
    </p:spTree>
    <p:extLst>
      <p:ext uri="{BB962C8B-B14F-4D97-AF65-F5344CB8AC3E}">
        <p14:creationId xmlns:p14="http://schemas.microsoft.com/office/powerpoint/2010/main" val="167951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54F79E-4E57-48D6-89A0-D608DBBE799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副标题 2"/>
          <p:cNvSpPr txBox="1"/>
          <p:nvPr userDrawn="1"/>
        </p:nvSpPr>
        <p:spPr>
          <a:xfrm>
            <a:off x="5324968" y="6312803"/>
            <a:ext cx="3435761" cy="4967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70C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全国畜牧学科高峰论坛</a:t>
            </a:r>
            <a:endParaRPr lang="en-US" altLang="zh-CN" sz="1200" b="1" dirty="0">
              <a:solidFill>
                <a:srgbClr val="0070C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10500" r="14952" b="66401"/>
          <a:stretch>
            <a:fillRect/>
          </a:stretch>
        </p:blipFill>
        <p:spPr>
          <a:xfrm>
            <a:off x="7092281" y="356664"/>
            <a:ext cx="1920213" cy="59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59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54F79E-4E57-48D6-89A0-D608DBBE799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副标题 2"/>
          <p:cNvSpPr txBox="1"/>
          <p:nvPr userDrawn="1"/>
        </p:nvSpPr>
        <p:spPr>
          <a:xfrm>
            <a:off x="5324968" y="6312803"/>
            <a:ext cx="3435761" cy="4967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70C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全国畜牧学科高峰论坛</a:t>
            </a:r>
            <a:endParaRPr lang="en-US" altLang="zh-CN" sz="1200" b="1" dirty="0">
              <a:solidFill>
                <a:srgbClr val="0070C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10500" r="14952" b="66401"/>
          <a:stretch>
            <a:fillRect/>
          </a:stretch>
        </p:blipFill>
        <p:spPr>
          <a:xfrm>
            <a:off x="7092283" y="356664"/>
            <a:ext cx="1848205" cy="59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631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54F79E-4E57-48D6-89A0-D608DBBE799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副标题 2"/>
          <p:cNvSpPr txBox="1"/>
          <p:nvPr userDrawn="1"/>
        </p:nvSpPr>
        <p:spPr>
          <a:xfrm>
            <a:off x="5324968" y="6312803"/>
            <a:ext cx="3435761" cy="4967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70C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全国畜牧学科高峰论坛</a:t>
            </a:r>
            <a:endParaRPr lang="en-US" altLang="zh-CN" sz="1200" b="1" dirty="0">
              <a:solidFill>
                <a:srgbClr val="0070C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10500" r="14952" b="66401"/>
          <a:stretch>
            <a:fillRect/>
          </a:stretch>
        </p:blipFill>
        <p:spPr>
          <a:xfrm>
            <a:off x="7164291" y="356664"/>
            <a:ext cx="1848205" cy="59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0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54F79E-4E57-48D6-89A0-D608DBBE799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副标题 2"/>
          <p:cNvSpPr txBox="1"/>
          <p:nvPr userDrawn="1"/>
        </p:nvSpPr>
        <p:spPr>
          <a:xfrm>
            <a:off x="5324968" y="6312803"/>
            <a:ext cx="3435761" cy="4967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70C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全国畜牧学科高峰论坛</a:t>
            </a:r>
            <a:endParaRPr lang="en-US" altLang="zh-CN" sz="1200" b="1" dirty="0">
              <a:solidFill>
                <a:srgbClr val="0070C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10500" r="14952" b="66401"/>
          <a:stretch>
            <a:fillRect/>
          </a:stretch>
        </p:blipFill>
        <p:spPr>
          <a:xfrm>
            <a:off x="7308305" y="260654"/>
            <a:ext cx="1704189" cy="59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43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54F79E-4E57-48D6-89A0-D608DBBE799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副标题 2"/>
          <p:cNvSpPr txBox="1"/>
          <p:nvPr userDrawn="1"/>
        </p:nvSpPr>
        <p:spPr>
          <a:xfrm>
            <a:off x="5324968" y="6312803"/>
            <a:ext cx="3435761" cy="4967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70C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全国畜牧学科高峰论坛</a:t>
            </a:r>
            <a:endParaRPr lang="en-US" altLang="zh-CN" sz="1200" b="1" dirty="0">
              <a:solidFill>
                <a:srgbClr val="0070C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10500" r="14952" b="66401"/>
          <a:stretch>
            <a:fillRect/>
          </a:stretch>
        </p:blipFill>
        <p:spPr>
          <a:xfrm>
            <a:off x="7308305" y="260654"/>
            <a:ext cx="1704189" cy="59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314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54F79E-4E57-48D6-89A0-D608DBBE799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副标题 2"/>
          <p:cNvSpPr txBox="1"/>
          <p:nvPr userDrawn="1"/>
        </p:nvSpPr>
        <p:spPr>
          <a:xfrm>
            <a:off x="5324968" y="6312803"/>
            <a:ext cx="3435761" cy="4967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70C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全国畜牧学科高峰论坛</a:t>
            </a:r>
            <a:endParaRPr lang="en-US" altLang="zh-CN" sz="1200" b="1" dirty="0">
              <a:solidFill>
                <a:srgbClr val="0070C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10500" r="14952" b="66401"/>
          <a:stretch>
            <a:fillRect/>
          </a:stretch>
        </p:blipFill>
        <p:spPr>
          <a:xfrm>
            <a:off x="7236299" y="260654"/>
            <a:ext cx="1776197" cy="59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047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54F79E-4E57-48D6-89A0-D608DBBE799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副标题 2"/>
          <p:cNvSpPr txBox="1"/>
          <p:nvPr userDrawn="1"/>
        </p:nvSpPr>
        <p:spPr>
          <a:xfrm>
            <a:off x="5324968" y="6312803"/>
            <a:ext cx="3435761" cy="4967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70C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全国畜牧学科高峰论坛</a:t>
            </a:r>
            <a:endParaRPr lang="en-US" altLang="zh-CN" sz="1200" b="1" dirty="0">
              <a:solidFill>
                <a:srgbClr val="0070C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10500" r="14952" b="66401"/>
          <a:stretch>
            <a:fillRect/>
          </a:stretch>
        </p:blipFill>
        <p:spPr>
          <a:xfrm>
            <a:off x="7164290" y="260654"/>
            <a:ext cx="1920213" cy="59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811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54F79E-4E57-48D6-89A0-D608DBBE799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副标题 2"/>
          <p:cNvSpPr txBox="1"/>
          <p:nvPr userDrawn="1"/>
        </p:nvSpPr>
        <p:spPr>
          <a:xfrm>
            <a:off x="5324968" y="6312803"/>
            <a:ext cx="3435761" cy="4967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70C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全国畜牧学科高峰论坛</a:t>
            </a:r>
            <a:endParaRPr lang="en-US" altLang="zh-CN" sz="1200" b="1" dirty="0">
              <a:solidFill>
                <a:srgbClr val="0070C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10500" r="14952" b="66401"/>
          <a:stretch>
            <a:fillRect/>
          </a:stretch>
        </p:blipFill>
        <p:spPr>
          <a:xfrm>
            <a:off x="7236299" y="356664"/>
            <a:ext cx="1848205" cy="59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368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54F79E-4E57-48D6-89A0-D608DBBE799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副标题 2"/>
          <p:cNvSpPr txBox="1"/>
          <p:nvPr userDrawn="1"/>
        </p:nvSpPr>
        <p:spPr>
          <a:xfrm>
            <a:off x="5324968" y="6312803"/>
            <a:ext cx="3435761" cy="4967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70C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全国畜牧学科高峰论坛</a:t>
            </a:r>
            <a:endParaRPr lang="en-US" altLang="zh-CN" sz="1200" b="1" dirty="0">
              <a:solidFill>
                <a:srgbClr val="0070C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10500" r="14952" b="66401"/>
          <a:stretch>
            <a:fillRect/>
          </a:stretch>
        </p:blipFill>
        <p:spPr>
          <a:xfrm>
            <a:off x="7380315" y="356664"/>
            <a:ext cx="1632181" cy="59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748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54F79E-4E57-48D6-89A0-D608DBBE799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副标题 2"/>
          <p:cNvSpPr txBox="1"/>
          <p:nvPr userDrawn="1"/>
        </p:nvSpPr>
        <p:spPr>
          <a:xfrm>
            <a:off x="5324968" y="6312803"/>
            <a:ext cx="3435761" cy="4967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70C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全国畜牧学科高峰论坛</a:t>
            </a:r>
            <a:endParaRPr lang="en-US" altLang="zh-CN" sz="1200" b="1" dirty="0">
              <a:solidFill>
                <a:srgbClr val="0070C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10500" r="14952" b="66401"/>
          <a:stretch>
            <a:fillRect/>
          </a:stretch>
        </p:blipFill>
        <p:spPr>
          <a:xfrm>
            <a:off x="7308307" y="356664"/>
            <a:ext cx="1776197" cy="59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59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/>
          <p:nvPr userDrawn="1"/>
        </p:nvSpPr>
        <p:spPr>
          <a:xfrm>
            <a:off x="1710427" y="692255"/>
            <a:ext cx="1088606" cy="300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1351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过渡页</a:t>
            </a:r>
          </a:p>
        </p:txBody>
      </p:sp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792570" y="704310"/>
            <a:ext cx="8098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200" b="0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TRANSITION PAGE</a:t>
            </a:r>
          </a:p>
        </p:txBody>
      </p:sp>
    </p:spTree>
    <p:extLst>
      <p:ext uri="{BB962C8B-B14F-4D97-AF65-F5344CB8AC3E}">
        <p14:creationId xmlns:p14="http://schemas.microsoft.com/office/powerpoint/2010/main" val="37003534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54F79E-4E57-48D6-89A0-D608DBBE799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副标题 2"/>
          <p:cNvSpPr txBox="1"/>
          <p:nvPr userDrawn="1"/>
        </p:nvSpPr>
        <p:spPr>
          <a:xfrm>
            <a:off x="5324968" y="6312803"/>
            <a:ext cx="3435761" cy="4967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70C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全国畜牧学科高峰论坛</a:t>
            </a:r>
            <a:endParaRPr lang="en-US" altLang="zh-CN" sz="1200" b="1" dirty="0">
              <a:solidFill>
                <a:srgbClr val="0070C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10500" r="14952" b="66401"/>
          <a:stretch>
            <a:fillRect/>
          </a:stretch>
        </p:blipFill>
        <p:spPr>
          <a:xfrm>
            <a:off x="7047703" y="260654"/>
            <a:ext cx="1944216" cy="59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576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54F79E-4E57-48D6-89A0-D608DBBE799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副标题 2"/>
          <p:cNvSpPr txBox="1"/>
          <p:nvPr userDrawn="1"/>
        </p:nvSpPr>
        <p:spPr>
          <a:xfrm>
            <a:off x="5324968" y="6312803"/>
            <a:ext cx="3435761" cy="4967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70C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全国畜牧学科高峰论坛</a:t>
            </a:r>
            <a:endParaRPr lang="en-US" altLang="zh-CN" sz="1200" b="1" dirty="0">
              <a:solidFill>
                <a:srgbClr val="0070C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10500" r="14952" b="66401"/>
          <a:stretch>
            <a:fillRect/>
          </a:stretch>
        </p:blipFill>
        <p:spPr>
          <a:xfrm>
            <a:off x="7017216" y="260654"/>
            <a:ext cx="1956478" cy="59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279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54F79E-4E57-48D6-89A0-D608DBBE799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副标题 2"/>
          <p:cNvSpPr txBox="1"/>
          <p:nvPr userDrawn="1"/>
        </p:nvSpPr>
        <p:spPr>
          <a:xfrm>
            <a:off x="5324968" y="6312803"/>
            <a:ext cx="3435761" cy="4967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70C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全国畜牧学科高峰论坛</a:t>
            </a:r>
            <a:endParaRPr lang="en-US" altLang="zh-CN" sz="1200" b="1" dirty="0">
              <a:solidFill>
                <a:srgbClr val="0070C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10500" r="14952" b="66401"/>
          <a:stretch>
            <a:fillRect/>
          </a:stretch>
        </p:blipFill>
        <p:spPr>
          <a:xfrm>
            <a:off x="7042845" y="260654"/>
            <a:ext cx="1944216" cy="5914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848" y="749600"/>
            <a:ext cx="1998223" cy="6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738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54F79E-4E57-48D6-89A0-D608DBBE799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副标题 2"/>
          <p:cNvSpPr txBox="1"/>
          <p:nvPr userDrawn="1"/>
        </p:nvSpPr>
        <p:spPr>
          <a:xfrm>
            <a:off x="5324968" y="6312803"/>
            <a:ext cx="3435761" cy="4967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70C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全国畜牧学科高峰论坛</a:t>
            </a:r>
            <a:endParaRPr lang="en-US" altLang="zh-CN" sz="1200" b="1" dirty="0">
              <a:solidFill>
                <a:srgbClr val="0070C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10500" r="14952" b="66401"/>
          <a:stretch>
            <a:fillRect/>
          </a:stretch>
        </p:blipFill>
        <p:spPr>
          <a:xfrm>
            <a:off x="7236298" y="260654"/>
            <a:ext cx="1800200" cy="59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665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54F79E-4E57-48D6-89A0-D608DBBE799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副标题 2"/>
          <p:cNvSpPr txBox="1"/>
          <p:nvPr userDrawn="1"/>
        </p:nvSpPr>
        <p:spPr>
          <a:xfrm>
            <a:off x="5324968" y="6312803"/>
            <a:ext cx="3435761" cy="4967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70C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全国畜牧学科高峰论坛</a:t>
            </a:r>
            <a:endParaRPr lang="en-US" altLang="zh-CN" sz="1200" b="1" dirty="0">
              <a:solidFill>
                <a:srgbClr val="0070C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10500" r="14952" b="66401"/>
          <a:stretch>
            <a:fillRect/>
          </a:stretch>
        </p:blipFill>
        <p:spPr>
          <a:xfrm>
            <a:off x="7236298" y="164638"/>
            <a:ext cx="1800200" cy="59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938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54F79E-4E57-48D6-89A0-D608DBBE799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副标题 2"/>
          <p:cNvSpPr txBox="1"/>
          <p:nvPr userDrawn="1"/>
        </p:nvSpPr>
        <p:spPr>
          <a:xfrm>
            <a:off x="5324968" y="6312803"/>
            <a:ext cx="3435761" cy="4967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70C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全国畜牧学科高峰论坛</a:t>
            </a:r>
            <a:endParaRPr lang="en-US" altLang="zh-CN" sz="1200" b="1" dirty="0">
              <a:solidFill>
                <a:srgbClr val="0070C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10500" r="14952" b="66401"/>
          <a:stretch>
            <a:fillRect/>
          </a:stretch>
        </p:blipFill>
        <p:spPr>
          <a:xfrm>
            <a:off x="7164288" y="260654"/>
            <a:ext cx="1872208" cy="59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045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54F79E-4E57-48D6-89A0-D608DBBE799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副标题 2"/>
          <p:cNvSpPr txBox="1"/>
          <p:nvPr userDrawn="1"/>
        </p:nvSpPr>
        <p:spPr>
          <a:xfrm>
            <a:off x="5324968" y="6312803"/>
            <a:ext cx="3435761" cy="4967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70C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全国畜牧学科高峰论坛</a:t>
            </a:r>
            <a:endParaRPr lang="en-US" altLang="zh-CN" sz="1200" b="1" dirty="0">
              <a:solidFill>
                <a:srgbClr val="0070C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10500" r="14952" b="66401"/>
          <a:stretch>
            <a:fillRect/>
          </a:stretch>
        </p:blipFill>
        <p:spPr>
          <a:xfrm>
            <a:off x="7308306" y="260654"/>
            <a:ext cx="1656184" cy="59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775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54F79E-4E57-48D6-89A0-D608DBBE799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副标题 2"/>
          <p:cNvSpPr txBox="1"/>
          <p:nvPr userDrawn="1"/>
        </p:nvSpPr>
        <p:spPr>
          <a:xfrm>
            <a:off x="5324968" y="6312803"/>
            <a:ext cx="3435761" cy="4967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70C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全国畜牧学科高峰论坛</a:t>
            </a:r>
            <a:endParaRPr lang="en-US" altLang="zh-CN" sz="1200" b="1" dirty="0">
              <a:solidFill>
                <a:srgbClr val="0070C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10500" r="14952" b="66401"/>
          <a:stretch>
            <a:fillRect/>
          </a:stretch>
        </p:blipFill>
        <p:spPr>
          <a:xfrm>
            <a:off x="7380631" y="260654"/>
            <a:ext cx="1728192" cy="59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137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54F79E-4E57-48D6-89A0-D608DBBE799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副标题 2"/>
          <p:cNvSpPr txBox="1"/>
          <p:nvPr userDrawn="1"/>
        </p:nvSpPr>
        <p:spPr>
          <a:xfrm>
            <a:off x="5324968" y="6312803"/>
            <a:ext cx="3435761" cy="4967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70C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全国畜牧学科高峰论坛</a:t>
            </a:r>
            <a:endParaRPr lang="en-US" altLang="zh-CN" sz="1200" b="1" dirty="0">
              <a:solidFill>
                <a:srgbClr val="0070C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10500" r="14952" b="66401"/>
          <a:stretch>
            <a:fillRect/>
          </a:stretch>
        </p:blipFill>
        <p:spPr>
          <a:xfrm>
            <a:off x="7164288" y="164638"/>
            <a:ext cx="1872208" cy="59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846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54F79E-4E57-48D6-89A0-D608DBBE799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副标题 2"/>
          <p:cNvSpPr txBox="1"/>
          <p:nvPr userDrawn="1"/>
        </p:nvSpPr>
        <p:spPr>
          <a:xfrm>
            <a:off x="5324968" y="6312803"/>
            <a:ext cx="3435761" cy="4967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70C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全国畜牧学科高峰论坛</a:t>
            </a:r>
            <a:endParaRPr lang="en-US" altLang="zh-CN" sz="1200" b="1" dirty="0">
              <a:solidFill>
                <a:srgbClr val="0070C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10500" r="14952" b="66401"/>
          <a:stretch>
            <a:fillRect/>
          </a:stretch>
        </p:blipFill>
        <p:spPr>
          <a:xfrm>
            <a:off x="7236298" y="260654"/>
            <a:ext cx="1800200" cy="63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3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710427" y="692255"/>
            <a:ext cx="1835726" cy="300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1351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资源与人力资源</a:t>
            </a:r>
          </a:p>
        </p:txBody>
      </p:sp>
      <p:sp>
        <p:nvSpPr>
          <p:cNvPr id="5" name="矩形 24"/>
          <p:cNvSpPr>
            <a:spLocks noChangeArrowheads="1"/>
          </p:cNvSpPr>
          <p:nvPr userDrawn="1"/>
        </p:nvSpPr>
        <p:spPr bwMode="auto">
          <a:xfrm>
            <a:off x="792570" y="565811"/>
            <a:ext cx="809879" cy="47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51" b="1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第一部分</a:t>
            </a:r>
          </a:p>
          <a:p>
            <a:pPr algn="ctr"/>
            <a:r>
              <a:rPr lang="zh-CN" altLang="en-US" sz="1051" b="0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正文</a:t>
            </a:r>
            <a:endParaRPr lang="en-US" altLang="zh-CN" sz="1051" b="0" dirty="0">
              <a:solidFill>
                <a:schemeClr val="bg1"/>
              </a:solidFill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141216" y="692254"/>
            <a:ext cx="1700746" cy="3693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351" b="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1.1 </a:t>
            </a:r>
            <a:r>
              <a:rPr lang="en-US" altLang="zh-CN" sz="1351" b="0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 </a:t>
            </a:r>
            <a:r>
              <a:rPr lang="zh-CN" altLang="en-US" sz="1351" b="0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资源</a:t>
            </a:r>
            <a:r>
              <a:rPr lang="en-US" altLang="zh-CN" sz="1351" b="0" baseline="0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  </a:t>
            </a:r>
            <a:endParaRPr lang="en-US" altLang="zh-CN" sz="1051" b="0" dirty="0">
              <a:solidFill>
                <a:schemeClr val="bg1"/>
              </a:solidFill>
              <a:ea typeface="微软雅黑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62508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首页">
    <p:bg>
      <p:bgPr>
        <a:blipFill dpi="0" rotWithShape="1">
          <a:blip r:embed="rId2" cstate="print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29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710427" y="692255"/>
            <a:ext cx="1835726" cy="300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1351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资源与人力资源</a:t>
            </a:r>
          </a:p>
        </p:txBody>
      </p:sp>
      <p:sp>
        <p:nvSpPr>
          <p:cNvPr id="5" name="矩形 24"/>
          <p:cNvSpPr>
            <a:spLocks noChangeArrowheads="1"/>
          </p:cNvSpPr>
          <p:nvPr userDrawn="1"/>
        </p:nvSpPr>
        <p:spPr bwMode="auto">
          <a:xfrm>
            <a:off x="792570" y="565811"/>
            <a:ext cx="809879" cy="47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51" b="1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第一部分</a:t>
            </a:r>
          </a:p>
          <a:p>
            <a:pPr algn="ctr"/>
            <a:r>
              <a:rPr lang="zh-CN" altLang="en-US" sz="1051" b="0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正文</a:t>
            </a:r>
            <a:endParaRPr lang="en-US" altLang="zh-CN" sz="1051" b="0" dirty="0">
              <a:solidFill>
                <a:schemeClr val="bg1"/>
              </a:solidFill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125382" y="692254"/>
            <a:ext cx="1700746" cy="3693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351" b="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1.1 </a:t>
            </a:r>
            <a:r>
              <a:rPr lang="en-US" altLang="zh-CN" sz="1351" b="0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 </a:t>
            </a:r>
            <a:r>
              <a:rPr lang="zh-CN" altLang="en-US" sz="1351" b="0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资源</a:t>
            </a:r>
            <a:r>
              <a:rPr lang="en-US" altLang="zh-CN" sz="1351" b="0" baseline="0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  </a:t>
            </a:r>
            <a:endParaRPr lang="en-US" altLang="zh-CN" sz="1051" b="0" dirty="0">
              <a:solidFill>
                <a:schemeClr val="bg1"/>
              </a:solidFill>
              <a:ea typeface="微软雅黑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6250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/>
          <p:nvPr userDrawn="1"/>
        </p:nvSpPr>
        <p:spPr>
          <a:xfrm>
            <a:off x="1710427" y="692255"/>
            <a:ext cx="1835726" cy="300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1351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资源与人力资源</a:t>
            </a:r>
          </a:p>
        </p:txBody>
      </p:sp>
      <p:sp>
        <p:nvSpPr>
          <p:cNvPr id="8" name="矩形 24"/>
          <p:cNvSpPr>
            <a:spLocks noChangeArrowheads="1"/>
          </p:cNvSpPr>
          <p:nvPr userDrawn="1"/>
        </p:nvSpPr>
        <p:spPr bwMode="auto">
          <a:xfrm>
            <a:off x="792570" y="565811"/>
            <a:ext cx="809879" cy="47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51" b="1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第一章</a:t>
            </a:r>
            <a:endParaRPr lang="en-US" altLang="zh-CN" sz="1351" b="1" dirty="0">
              <a:solidFill>
                <a:schemeClr val="bg1"/>
              </a:solidFill>
              <a:ea typeface="微软雅黑" pitchFamily="34" charset="-122"/>
              <a:cs typeface="Arial Unicode MS" pitchFamily="34" charset="-122"/>
            </a:endParaRPr>
          </a:p>
          <a:p>
            <a:pPr algn="ctr"/>
            <a:r>
              <a:rPr lang="zh-CN" altLang="en-US" sz="1051" b="0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正文</a:t>
            </a:r>
            <a:endParaRPr lang="en-US" altLang="zh-CN" sz="1051" b="0" dirty="0">
              <a:solidFill>
                <a:schemeClr val="bg1"/>
              </a:solidFill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141216" y="692254"/>
            <a:ext cx="1700746" cy="3693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351" b="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1.2 </a:t>
            </a:r>
            <a:r>
              <a:rPr lang="en-US" altLang="zh-CN" sz="1351" b="0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 </a:t>
            </a:r>
            <a:r>
              <a:rPr lang="zh-CN" altLang="en-US" sz="1351" b="0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人力资源</a:t>
            </a:r>
            <a:r>
              <a:rPr lang="en-US" altLang="zh-CN" sz="1351" b="0" baseline="0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  </a:t>
            </a:r>
            <a:endParaRPr lang="en-US" altLang="zh-CN" sz="1051" b="0" dirty="0">
              <a:solidFill>
                <a:schemeClr val="bg1"/>
              </a:solidFill>
              <a:ea typeface="微软雅黑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513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 userDrawn="1"/>
        </p:nvSpPr>
        <p:spPr>
          <a:xfrm>
            <a:off x="1710432" y="692257"/>
            <a:ext cx="2375645" cy="300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1351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人事管理与人力资源管理</a:t>
            </a:r>
          </a:p>
        </p:txBody>
      </p:sp>
      <p:sp>
        <p:nvSpPr>
          <p:cNvPr id="3" name="矩形 24"/>
          <p:cNvSpPr>
            <a:spLocks noChangeArrowheads="1"/>
          </p:cNvSpPr>
          <p:nvPr userDrawn="1"/>
        </p:nvSpPr>
        <p:spPr bwMode="auto">
          <a:xfrm>
            <a:off x="792570" y="565811"/>
            <a:ext cx="809879" cy="47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51" b="1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第二章</a:t>
            </a:r>
            <a:endParaRPr lang="en-US" altLang="zh-CN" sz="1351" b="1" dirty="0">
              <a:solidFill>
                <a:schemeClr val="bg1"/>
              </a:solidFill>
              <a:ea typeface="微软雅黑" pitchFamily="34" charset="-122"/>
              <a:cs typeface="Arial Unicode MS" pitchFamily="34" charset="-122"/>
            </a:endParaRPr>
          </a:p>
          <a:p>
            <a:pPr algn="ctr"/>
            <a:r>
              <a:rPr lang="zh-CN" altLang="en-US" sz="1051" b="0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正文</a:t>
            </a:r>
            <a:endParaRPr lang="en-US" altLang="zh-CN" sz="1051" b="0" dirty="0">
              <a:solidFill>
                <a:schemeClr val="bg1"/>
              </a:solidFill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816114" y="692254"/>
            <a:ext cx="1700746" cy="3693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351" b="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2.1 </a:t>
            </a:r>
            <a:r>
              <a:rPr lang="en-US" altLang="zh-CN" sz="1351" b="0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 </a:t>
            </a:r>
            <a:r>
              <a:rPr lang="zh-CN" altLang="en-US" sz="1351" b="0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人事管理</a:t>
            </a:r>
            <a:r>
              <a:rPr lang="en-US" altLang="zh-CN" sz="1351" b="0" baseline="0" dirty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  </a:t>
            </a:r>
            <a:endParaRPr lang="en-US" altLang="zh-CN" sz="1051" b="0" dirty="0">
              <a:solidFill>
                <a:schemeClr val="bg1"/>
              </a:solidFill>
              <a:ea typeface="微软雅黑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9562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9" Type="http://schemas.openxmlformats.org/officeDocument/2006/relationships/slideLayout" Target="../slideLayouts/slideLayout57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60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51.xml"/><Relationship Id="rId38" Type="http://schemas.openxmlformats.org/officeDocument/2006/relationships/slideLayout" Target="../slideLayouts/slideLayout56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41" Type="http://schemas.openxmlformats.org/officeDocument/2006/relationships/slideLayout" Target="../slideLayouts/slideLayout59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50.xml"/><Relationship Id="rId37" Type="http://schemas.openxmlformats.org/officeDocument/2006/relationships/slideLayout" Target="../slideLayouts/slideLayout55.xml"/><Relationship Id="rId40" Type="http://schemas.openxmlformats.org/officeDocument/2006/relationships/slideLayout" Target="../slideLayouts/slideLayout58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49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Relationship Id="rId35" Type="http://schemas.openxmlformats.org/officeDocument/2006/relationships/slideLayout" Target="../slideLayouts/slideLayout53.xml"/><Relationship Id="rId4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 userDrawn="1"/>
        </p:nvSpPr>
        <p:spPr>
          <a:xfrm rot="5400000">
            <a:off x="826867" y="637201"/>
            <a:ext cx="741272" cy="809879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20" name="矩形 19"/>
          <p:cNvSpPr/>
          <p:nvPr userDrawn="1"/>
        </p:nvSpPr>
        <p:spPr>
          <a:xfrm>
            <a:off x="792570" y="0"/>
            <a:ext cx="809879" cy="6715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27" name="矩形 26"/>
          <p:cNvSpPr/>
          <p:nvPr userDrawn="1"/>
        </p:nvSpPr>
        <p:spPr>
          <a:xfrm>
            <a:off x="1" y="6265681"/>
            <a:ext cx="7649540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351"/>
          </a:p>
        </p:txBody>
      </p:sp>
      <p:sp>
        <p:nvSpPr>
          <p:cNvPr id="28" name="矩形 27"/>
          <p:cNvSpPr/>
          <p:nvPr userDrawn="1"/>
        </p:nvSpPr>
        <p:spPr>
          <a:xfrm>
            <a:off x="8638789" y="6265681"/>
            <a:ext cx="505217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351"/>
          </a:p>
        </p:txBody>
      </p:sp>
      <p:sp>
        <p:nvSpPr>
          <p:cNvPr id="26" name="TextBox 15"/>
          <p:cNvSpPr txBox="1"/>
          <p:nvPr userDrawn="1"/>
        </p:nvSpPr>
        <p:spPr>
          <a:xfrm>
            <a:off x="8734577" y="631240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EEF1883-7A0E-4F66-9932-E581691AD397}" type="slidenum">
              <a:rPr lang="zh-CN" altLang="en-US" sz="1200" smtClean="0">
                <a:solidFill>
                  <a:schemeClr val="bg1"/>
                </a:solidFill>
              </a:rPr>
              <a:pPr/>
              <a:t>‹#›</a:t>
            </a:fld>
            <a:endParaRPr lang="zh-CN" altLang="en-US" sz="1200" b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9393" name="Picture 1" descr="C:\Users\Puhb\Pictures\川农图片\川农图标.jpg"/>
          <p:cNvPicPr>
            <a:picLocks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893868" y="6165304"/>
            <a:ext cx="612000" cy="612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49" r:id="rId2"/>
    <p:sldLayoutId id="2147483687" r:id="rId3"/>
    <p:sldLayoutId id="2147483667" r:id="rId4"/>
    <p:sldLayoutId id="2147483680" r:id="rId5"/>
    <p:sldLayoutId id="2147483666" r:id="rId6"/>
    <p:sldLayoutId id="2147483686" r:id="rId7"/>
    <p:sldLayoutId id="2147483681" r:id="rId8"/>
    <p:sldLayoutId id="2147483682" r:id="rId9"/>
    <p:sldLayoutId id="2147483650" r:id="rId10"/>
    <p:sldLayoutId id="2147483683" r:id="rId11"/>
    <p:sldLayoutId id="2147483673" r:id="rId12"/>
    <p:sldLayoutId id="2147483684" r:id="rId13"/>
    <p:sldLayoutId id="2147483685" r:id="rId14"/>
    <p:sldLayoutId id="2147483677" r:id="rId15"/>
    <p:sldLayoutId id="2147483655" r:id="rId16"/>
    <p:sldLayoutId id="2147483688" r:id="rId17"/>
    <p:sldLayoutId id="2147483691" r:id="rId18"/>
  </p:sldLayoutIdLs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10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9" r:id="rId26"/>
    <p:sldLayoutId id="2147483720" r:id="rId27"/>
    <p:sldLayoutId id="2147483721" r:id="rId28"/>
    <p:sldLayoutId id="2147483722" r:id="rId29"/>
    <p:sldLayoutId id="2147483723" r:id="rId30"/>
    <p:sldLayoutId id="2147483724" r:id="rId31"/>
    <p:sldLayoutId id="2147483725" r:id="rId32"/>
    <p:sldLayoutId id="2147483726" r:id="rId33"/>
    <p:sldLayoutId id="2147483728" r:id="rId34"/>
    <p:sldLayoutId id="2147483729" r:id="rId35"/>
    <p:sldLayoutId id="2147483730" r:id="rId36"/>
    <p:sldLayoutId id="2147483731" r:id="rId37"/>
    <p:sldLayoutId id="2147483732" r:id="rId38"/>
    <p:sldLayoutId id="2147483733" r:id="rId39"/>
    <p:sldLayoutId id="2147483734" r:id="rId40"/>
    <p:sldLayoutId id="2147483735" r:id="rId41"/>
    <p:sldLayoutId id="2147483749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/>
          </p:cNvSpPr>
          <p:nvPr/>
        </p:nvSpPr>
        <p:spPr>
          <a:xfrm>
            <a:off x="1547666" y="3789040"/>
            <a:ext cx="6322263" cy="2448272"/>
          </a:xfrm>
          <a:prstGeom prst="rect">
            <a:avLst/>
          </a:prstGeom>
          <a:extLst/>
        </p:spPr>
        <p:txBody>
          <a:bodyPr/>
          <a:lstStyle/>
          <a:p>
            <a:pPr lvl="0"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800" dirty="0">
                <a:solidFill>
                  <a:srgbClr val="FF3300"/>
                </a:solidFill>
                <a:effectLst>
                  <a:glow rad="76200">
                    <a:srgbClr val="FFFF00"/>
                  </a:glow>
                </a:effectLst>
                <a:latin typeface="隶书" panose="02010509060101010101" pitchFamily="49" charset="-122"/>
                <a:ea typeface="隶书" panose="02010509060101010101" pitchFamily="49" charset="-122"/>
                <a:sym typeface="Calibri" pitchFamily="34" charset="0"/>
              </a:rPr>
              <a:t>汇报人：曾维忠</a:t>
            </a:r>
            <a:endParaRPr lang="en-US" altLang="zh-CN" sz="2800" dirty="0">
              <a:solidFill>
                <a:srgbClr val="FF3300"/>
              </a:solidFill>
              <a:effectLst>
                <a:glow rad="76200">
                  <a:srgbClr val="FFFF00"/>
                </a:glow>
              </a:effectLst>
              <a:latin typeface="隶书" panose="02010509060101010101" pitchFamily="49" charset="-122"/>
              <a:ea typeface="隶书" panose="02010509060101010101" pitchFamily="49" charset="-122"/>
              <a:sym typeface="Calibri" pitchFamily="34" charset="0"/>
            </a:endParaRPr>
          </a:p>
          <a:p>
            <a:pPr lvl="0" algn="ctr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CN" sz="3600" dirty="0">
              <a:solidFill>
                <a:srgbClr val="FF3300"/>
              </a:solidFill>
              <a:effectLst>
                <a:glow rad="76200">
                  <a:srgbClr val="FFFF00"/>
                </a:glow>
              </a:effectLst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lvl="0"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b="1" dirty="0">
                <a:solidFill>
                  <a:srgbClr val="FF3300"/>
                </a:solidFill>
                <a:effectLst>
                  <a:glow rad="762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rPr>
              <a:t>2019.02</a:t>
            </a:r>
            <a:endParaRPr lang="zh-CN" altLang="en-US" b="1" dirty="0">
              <a:solidFill>
                <a:srgbClr val="FF3300"/>
              </a:solidFill>
              <a:effectLst>
                <a:glow rad="76200">
                  <a:srgbClr val="FFFF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Calibri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7504" y="548683"/>
            <a:ext cx="8820472" cy="2202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77" indent="-914377" algn="ctr">
              <a:lnSpc>
                <a:spcPts val="7700"/>
              </a:lnSpc>
              <a:spcBef>
                <a:spcPct val="20000"/>
              </a:spcBef>
              <a:defRPr/>
            </a:pPr>
            <a:r>
              <a:rPr lang="zh-CN" altLang="en-US" sz="4400" dirty="0">
                <a:solidFill>
                  <a:srgbClr val="FFFF00"/>
                </a:solidFill>
                <a:effectLst>
                  <a:glow rad="139700">
                    <a:srgbClr val="FF0000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rPr>
              <a:t>创新引领、服务发展</a:t>
            </a:r>
            <a:endParaRPr lang="en-US" altLang="zh-CN" sz="4400" dirty="0">
              <a:solidFill>
                <a:srgbClr val="FFFF00"/>
              </a:solidFill>
              <a:effectLst>
                <a:glow rad="139700">
                  <a:srgbClr val="FF0000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Calibri" pitchFamily="34" charset="0"/>
            </a:endParaRPr>
          </a:p>
          <a:p>
            <a:pPr marL="914377" indent="-914377" algn="ctr">
              <a:lnSpc>
                <a:spcPts val="7700"/>
              </a:lnSpc>
              <a:spcBef>
                <a:spcPct val="20000"/>
              </a:spcBef>
              <a:defRPr/>
            </a:pPr>
            <a:r>
              <a:rPr lang="zh-CN" altLang="en-US" sz="4400" dirty="0">
                <a:solidFill>
                  <a:srgbClr val="FFFF00"/>
                </a:solidFill>
                <a:effectLst>
                  <a:glow rad="139700">
                    <a:srgbClr val="FF0000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rPr>
              <a:t>强力推进科技工作实现新跨越</a:t>
            </a:r>
            <a:endParaRPr lang="en-US" altLang="zh-CN" sz="4400" dirty="0">
              <a:solidFill>
                <a:srgbClr val="FFFF00"/>
              </a:solidFill>
              <a:effectLst>
                <a:glow rad="139700">
                  <a:srgbClr val="FF0000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599387"/>
      </p:ext>
    </p:extLst>
  </p:cSld>
  <p:clrMapOvr>
    <a:masterClrMapping/>
  </p:clrMapOvr>
  <p:transition spd="slow" advTm="2447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FA60B1E9-E7FA-4BA0-B2C9-79E75647BEFC}"/>
              </a:ext>
            </a:extLst>
          </p:cNvPr>
          <p:cNvSpPr/>
          <p:nvPr/>
        </p:nvSpPr>
        <p:spPr>
          <a:xfrm>
            <a:off x="1" y="116632"/>
            <a:ext cx="9132248" cy="6198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（三）科研经费持续增长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6777D7F2-7FA5-4300-A582-C0526B525B30}"/>
              </a:ext>
            </a:extLst>
          </p:cNvPr>
          <p:cNvCxnSpPr/>
          <p:nvPr/>
        </p:nvCxnSpPr>
        <p:spPr>
          <a:xfrm>
            <a:off x="0" y="736504"/>
            <a:ext cx="9131729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828292" y="3356992"/>
            <a:ext cx="7289178" cy="2880320"/>
            <a:chOff x="1186548" y="3186335"/>
            <a:chExt cx="6984776" cy="3050977"/>
          </a:xfrm>
        </p:grpSpPr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1547664" y="5929535"/>
              <a:ext cx="626469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2009-2018</a:t>
              </a:r>
              <a:r>
                <a:rPr lang="zh-CN" altLang="en-US" sz="14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年科研经费</a:t>
              </a:r>
            </a:p>
          </p:txBody>
        </p:sp>
        <p:graphicFrame>
          <p:nvGraphicFramePr>
            <p:cNvPr id="7" name="图表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1510021"/>
                </p:ext>
              </p:extLst>
            </p:nvPr>
          </p:nvGraphicFramePr>
          <p:xfrm>
            <a:off x="1186548" y="3186335"/>
            <a:ext cx="6984776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" name="矩形 1"/>
            <p:cNvSpPr/>
            <p:nvPr/>
          </p:nvSpPr>
          <p:spPr>
            <a:xfrm>
              <a:off x="1320814" y="4664169"/>
              <a:ext cx="69442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 dirty="0"/>
                <a:t>7834.52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1879385" y="4419759"/>
              <a:ext cx="77296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 dirty="0"/>
                <a:t>10905.58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2672679" y="4558258"/>
              <a:ext cx="6976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 dirty="0"/>
                <a:t>9504.87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3283133" y="4284775"/>
              <a:ext cx="77296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 dirty="0"/>
                <a:t>12260.88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3971738" y="4226621"/>
              <a:ext cx="77296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 dirty="0"/>
                <a:t>13451.17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4606072" y="4037216"/>
              <a:ext cx="77296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 dirty="0"/>
                <a:t>15978.29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5325534" y="3951347"/>
              <a:ext cx="69442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 dirty="0"/>
                <a:t>16956.8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5929326" y="3588479"/>
              <a:ext cx="77296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 dirty="0"/>
                <a:t>21836.34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6657570" y="3478357"/>
              <a:ext cx="77296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 dirty="0"/>
                <a:t>22602.51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7333963" y="3327775"/>
              <a:ext cx="69442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 dirty="0"/>
                <a:t>24983.2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470037" y="812319"/>
            <a:ext cx="800568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09</a:t>
            </a:r>
            <a:r>
              <a:rPr lang="zh-CN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7800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余</a:t>
            </a:r>
            <a:r>
              <a:rPr lang="zh-CN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万元增至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2.5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</a:t>
            </a:r>
            <a:r>
              <a:rPr lang="zh-CN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元，增长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3.19</a:t>
            </a:r>
            <a:r>
              <a:rPr lang="zh-CN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  <a:endParaRPr lang="en-US" altLang="zh-CN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891" indent="-34289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年，纵向经费突破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</a:t>
            </a:r>
            <a:endParaRPr lang="en-US" altLang="zh-CN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891" indent="-34289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年，纵向经费突破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亿元，</a:t>
            </a:r>
            <a:r>
              <a:rPr lang="zh-CN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农学院超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</a:t>
            </a:r>
            <a:r>
              <a:rPr lang="zh-CN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万元，玉米所、动物科技、水稻所超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动物营养所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动医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小麦所超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</a:t>
            </a:r>
            <a:r>
              <a:rPr lang="zh-CN" altLang="en-US" sz="2000" dirty="0"/>
              <a:t>（</a:t>
            </a:r>
            <a:r>
              <a:rPr lang="en-US" altLang="zh-CN" sz="1600" dirty="0">
                <a:latin typeface="+mn-ea"/>
              </a:rPr>
              <a:t>1995</a:t>
            </a:r>
            <a:r>
              <a:rPr lang="zh-CN" altLang="en-US" sz="1600" dirty="0">
                <a:latin typeface="+mn-ea"/>
              </a:rPr>
              <a:t>年，</a:t>
            </a:r>
            <a:r>
              <a:rPr lang="en-US" altLang="zh-CN" sz="1600" dirty="0">
                <a:latin typeface="+mn-ea"/>
              </a:rPr>
              <a:t>1100</a:t>
            </a:r>
            <a:r>
              <a:rPr lang="zh-CN" altLang="en-US" sz="1600" dirty="0">
                <a:latin typeface="+mn-ea"/>
              </a:rPr>
              <a:t>万元；</a:t>
            </a:r>
            <a:r>
              <a:rPr lang="en-US" altLang="zh-CN" sz="1600" dirty="0">
                <a:latin typeface="+mn-ea"/>
              </a:rPr>
              <a:t>2002</a:t>
            </a:r>
            <a:r>
              <a:rPr lang="zh-CN" altLang="en-US" sz="1600" dirty="0">
                <a:latin typeface="+mn-ea"/>
              </a:rPr>
              <a:t>年：</a:t>
            </a:r>
            <a:r>
              <a:rPr lang="en-US" altLang="zh-CN" sz="1600" dirty="0">
                <a:latin typeface="+mn-ea"/>
              </a:rPr>
              <a:t>2117</a:t>
            </a:r>
            <a:r>
              <a:rPr lang="zh-CN" altLang="en-US" sz="1600" dirty="0">
                <a:latin typeface="+mn-ea"/>
              </a:rPr>
              <a:t>万元）</a:t>
            </a:r>
            <a:endParaRPr lang="en-US" altLang="zh-CN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45018858"/>
      </p:ext>
    </p:extLst>
  </p:cSld>
  <p:clrMapOvr>
    <a:masterClrMapping/>
  </p:clrMapOvr>
  <p:transition spd="med" advTm="91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774959"/>
            <a:ext cx="6408712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indent="-534988" algn="just">
              <a:lnSpc>
                <a:spcPct val="150000"/>
              </a:lnSpc>
              <a:buClr>
                <a:srgbClr val="FF0000"/>
              </a:buClr>
            </a:pP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1. </a:t>
            </a: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国家级项目经费不断跃上新台阶</a:t>
            </a:r>
            <a:endParaRPr lang="en-US" altLang="zh-CN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0084" y="1551779"/>
            <a:ext cx="784887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p"/>
            </a:pPr>
            <a:r>
              <a:rPr lang="en-US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10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年间，承担纵向项目</a:t>
            </a:r>
            <a:r>
              <a:rPr lang="en-US" altLang="zh-CN" sz="2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2908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项，到校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经费</a:t>
            </a:r>
            <a:r>
              <a:rPr lang="en-US" altLang="zh-CN" sz="2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12.66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亿元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  <a:p>
            <a:pPr marL="360363" indent="-360363"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p"/>
            </a:pP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国家级项目经费</a:t>
            </a:r>
            <a:r>
              <a:rPr lang="en-US" altLang="zh-CN" sz="2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8.29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亿元，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占纵向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经费</a:t>
            </a:r>
            <a:r>
              <a:rPr lang="en-US" altLang="zh-CN" sz="2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2/3</a:t>
            </a:r>
          </a:p>
          <a:p>
            <a:pPr marL="360363" indent="-360363"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p"/>
            </a:pP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近</a:t>
            </a:r>
            <a:r>
              <a:rPr lang="en-US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3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年经费超过</a:t>
            </a:r>
            <a:r>
              <a:rPr lang="zh-CN" altLang="en-US" sz="22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-18030" pitchFamily="49" charset="-122"/>
              </a:rPr>
              <a:t>“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十二五</a:t>
            </a:r>
            <a:r>
              <a:rPr lang="zh-CN" altLang="en-US" sz="22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-18030" pitchFamily="49" charset="-122"/>
              </a:rPr>
              <a:t>”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国家级项目经费总量</a:t>
            </a:r>
            <a:r>
              <a:rPr lang="en-US" altLang="zh-CN" sz="2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2832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万元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C06B9A9-3CF9-44B9-9F43-92045E0577D6}"/>
              </a:ext>
            </a:extLst>
          </p:cNvPr>
          <p:cNvSpPr/>
          <p:nvPr/>
        </p:nvSpPr>
        <p:spPr>
          <a:xfrm>
            <a:off x="520" y="72824"/>
            <a:ext cx="9108519" cy="6198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（三）科研经费持续增长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EBE9A68-9E34-48EE-B7A0-25139918B2B7}"/>
              </a:ext>
            </a:extLst>
          </p:cNvPr>
          <p:cNvCxnSpPr/>
          <p:nvPr/>
        </p:nvCxnSpPr>
        <p:spPr>
          <a:xfrm>
            <a:off x="520" y="692696"/>
            <a:ext cx="910800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598F5271-107E-4A7B-8066-7E8322911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645024"/>
            <a:ext cx="5058041" cy="2447387"/>
          </a:xfrm>
          <a:prstGeom prst="rect">
            <a:avLst/>
          </a:prstGeom>
          <a:ln w="28575">
            <a:noFill/>
          </a:ln>
        </p:spPr>
      </p:pic>
      <p:graphicFrame>
        <p:nvGraphicFramePr>
          <p:cNvPr id="8" name="图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1230711"/>
              </p:ext>
            </p:extLst>
          </p:nvPr>
        </p:nvGraphicFramePr>
        <p:xfrm>
          <a:off x="5724128" y="3933056"/>
          <a:ext cx="2987823" cy="1966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7064905"/>
      </p:ext>
    </p:extLst>
  </p:cSld>
  <p:clrMapOvr>
    <a:masterClrMapping/>
  </p:clrMapOvr>
  <p:transition spd="med" advTm="1245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93164" y="1568940"/>
            <a:ext cx="8023252" cy="163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7675" indent="-447675" algn="just">
              <a:lnSpc>
                <a:spcPct val="150000"/>
              </a:lnSpc>
              <a:spcBef>
                <a:spcPts val="451"/>
              </a:spcBef>
              <a:buClr>
                <a:srgbClr val="FF0000"/>
              </a:buClr>
              <a:buFont typeface="Wingdings" pitchFamily="2" charset="2"/>
              <a:buChar char="p"/>
            </a:pPr>
            <a:r>
              <a:rPr lang="en-US" altLang="zh-CN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10</a:t>
            </a: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年间，归口</a:t>
            </a:r>
            <a:r>
              <a:rPr lang="zh-CN" altLang="en-US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科技部、农村农业部的国家项目经费超</a:t>
            </a:r>
            <a:r>
              <a:rPr lang="en-US" altLang="zh-CN" sz="21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70%</a:t>
            </a:r>
          </a:p>
          <a:p>
            <a:pPr marL="447675" indent="-447675" algn="just">
              <a:lnSpc>
                <a:spcPct val="150000"/>
              </a:lnSpc>
              <a:spcBef>
                <a:spcPts val="451"/>
              </a:spcBef>
              <a:buClr>
                <a:srgbClr val="FF0000"/>
              </a:buClr>
              <a:buFont typeface="Wingdings" pitchFamily="2" charset="2"/>
              <a:buChar char="p"/>
            </a:pPr>
            <a:r>
              <a:rPr lang="zh-CN" altLang="en-US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主持</a:t>
            </a:r>
            <a:r>
              <a:rPr lang="zh-CN" altLang="en-US" sz="21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-18030" pitchFamily="49" charset="-122"/>
              </a:rPr>
              <a:t>“</a:t>
            </a:r>
            <a:r>
              <a:rPr lang="zh-CN" altLang="en-US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十三五</a:t>
            </a:r>
            <a:r>
              <a:rPr lang="zh-CN" altLang="en-US" sz="21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-18030" pitchFamily="49" charset="-122"/>
              </a:rPr>
              <a:t>”</a:t>
            </a:r>
            <a:r>
              <a:rPr lang="zh-CN" altLang="en-US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 重点研发计划项目</a:t>
            </a:r>
            <a:r>
              <a:rPr lang="en-US" altLang="zh-CN" sz="21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4</a:t>
            </a:r>
            <a:r>
              <a:rPr lang="zh-CN" altLang="en-US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项、课题</a:t>
            </a:r>
            <a:r>
              <a:rPr lang="en-US" altLang="zh-CN" sz="21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32</a:t>
            </a:r>
            <a:r>
              <a:rPr lang="zh-CN" altLang="en-US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项，参与任务</a:t>
            </a:r>
            <a:r>
              <a:rPr lang="en-US" altLang="zh-CN" sz="21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56</a:t>
            </a:r>
            <a:r>
              <a:rPr lang="zh-CN" altLang="en-US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项，合同经费</a:t>
            </a:r>
            <a:r>
              <a:rPr lang="en-US" altLang="zh-CN" sz="21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2.66</a:t>
            </a:r>
            <a:r>
              <a:rPr lang="zh-CN" altLang="en-US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亿元，项目数和经费数均居全国前</a:t>
            </a:r>
            <a:r>
              <a:rPr lang="en-US" altLang="zh-CN" sz="21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10</a:t>
            </a:r>
            <a:r>
              <a:rPr lang="zh-CN" altLang="en-US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位</a:t>
            </a:r>
            <a:endParaRPr lang="en-US" altLang="zh-CN" sz="21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88024" y="3588364"/>
            <a:ext cx="3672408" cy="2160240"/>
            <a:chOff x="323528" y="3497968"/>
            <a:chExt cx="3960440" cy="2595328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3528" y="3497968"/>
              <a:ext cx="3960440" cy="2595328"/>
            </a:xfrm>
            <a:prstGeom prst="rect">
              <a:avLst/>
            </a:prstGeom>
            <a:ln w="19050" cap="sq">
              <a:solidFill>
                <a:srgbClr val="0070C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cxnSp>
          <p:nvCxnSpPr>
            <p:cNvPr id="3" name="直接连接符 2"/>
            <p:cNvCxnSpPr/>
            <p:nvPr/>
          </p:nvCxnSpPr>
          <p:spPr>
            <a:xfrm>
              <a:off x="683568" y="4653136"/>
              <a:ext cx="432048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2627784" y="4725144"/>
              <a:ext cx="432048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537AC0AD-8889-4277-9C42-E7007576581B}"/>
              </a:ext>
            </a:extLst>
          </p:cNvPr>
          <p:cNvSpPr/>
          <p:nvPr/>
        </p:nvSpPr>
        <p:spPr>
          <a:xfrm>
            <a:off x="0" y="36498"/>
            <a:ext cx="9108519" cy="6198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（三）科研经费持续增长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BB22F36F-3077-4E29-8F95-12F260502657}"/>
              </a:ext>
            </a:extLst>
          </p:cNvPr>
          <p:cNvCxnSpPr/>
          <p:nvPr/>
        </p:nvCxnSpPr>
        <p:spPr>
          <a:xfrm>
            <a:off x="519" y="656370"/>
            <a:ext cx="910800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95536" y="774959"/>
            <a:ext cx="7920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indent="-534988" algn="just">
              <a:lnSpc>
                <a:spcPct val="150000"/>
              </a:lnSpc>
              <a:buClr>
                <a:srgbClr val="FF0000"/>
              </a:buClr>
            </a:pP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）国家科技攻关项目经费快速增长</a:t>
            </a:r>
            <a:endParaRPr lang="en-US" altLang="zh-CN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3" name="图表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727404"/>
              </p:ext>
            </p:extLst>
          </p:nvPr>
        </p:nvGraphicFramePr>
        <p:xfrm>
          <a:off x="616730" y="3440900"/>
          <a:ext cx="3937529" cy="245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233005" y="5594715"/>
            <a:ext cx="3122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2009</a:t>
            </a:r>
            <a:r>
              <a:rPr lang="zh-CN" altLang="en-US" sz="1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-2018</a:t>
            </a:r>
            <a:r>
              <a:rPr lang="zh-CN" altLang="en-US" sz="1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年国家级科技经费构成</a:t>
            </a:r>
          </a:p>
        </p:txBody>
      </p:sp>
    </p:spTree>
    <p:extLst>
      <p:ext uri="{BB962C8B-B14F-4D97-AF65-F5344CB8AC3E}">
        <p14:creationId xmlns:p14="http://schemas.microsoft.com/office/powerpoint/2010/main" val="491659242"/>
      </p:ext>
    </p:extLst>
  </p:cSld>
  <p:clrMapOvr>
    <a:masterClrMapping/>
  </p:clrMapOvr>
  <p:transition spd="med" advTm="38412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88261F84-7AF2-42F9-8B4A-826A257BD189}"/>
              </a:ext>
            </a:extLst>
          </p:cNvPr>
          <p:cNvSpPr/>
          <p:nvPr/>
        </p:nvSpPr>
        <p:spPr>
          <a:xfrm>
            <a:off x="0" y="764704"/>
            <a:ext cx="8999449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indent="-534988" algn="just">
              <a:lnSpc>
                <a:spcPct val="150000"/>
              </a:lnSpc>
              <a:buClr>
                <a:srgbClr val="FF0000"/>
              </a:buClr>
            </a:pP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国家</a:t>
            </a: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自然（社科、艺术）</a:t>
            </a:r>
            <a:r>
              <a:rPr lang="zh-CN" altLang="zh-CN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基金</a:t>
            </a: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项目不断取得新突破</a:t>
            </a:r>
            <a:endParaRPr lang="en-US" altLang="zh-CN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37AC0AD-8889-4277-9C42-E7007576581B}"/>
              </a:ext>
            </a:extLst>
          </p:cNvPr>
          <p:cNvSpPr/>
          <p:nvPr/>
        </p:nvSpPr>
        <p:spPr>
          <a:xfrm>
            <a:off x="1" y="40820"/>
            <a:ext cx="9144000" cy="6198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（三）科研经费持续增长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BB22F36F-3077-4E29-8F95-12F260502657}"/>
              </a:ext>
            </a:extLst>
          </p:cNvPr>
          <p:cNvCxnSpPr/>
          <p:nvPr/>
        </p:nvCxnSpPr>
        <p:spPr>
          <a:xfrm>
            <a:off x="0" y="660692"/>
            <a:ext cx="9143481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37360" y="1556792"/>
            <a:ext cx="7851064" cy="167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7675" indent="-447675" algn="just">
              <a:lnSpc>
                <a:spcPct val="150000"/>
              </a:lnSpc>
              <a:spcBef>
                <a:spcPts val="451"/>
              </a:spcBef>
              <a:buClr>
                <a:srgbClr val="FF0000"/>
              </a:buClr>
              <a:buFont typeface="Wingdings" pitchFamily="2" charset="2"/>
              <a:buChar char="p"/>
            </a:pP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国家基金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项目由</a:t>
            </a:r>
            <a:r>
              <a:rPr lang="en-US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2009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年</a:t>
            </a:r>
            <a:r>
              <a:rPr lang="en-US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20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项，</a:t>
            </a:r>
            <a:r>
              <a:rPr lang="zh-CN" altLang="zh-CN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增至</a:t>
            </a:r>
            <a:r>
              <a:rPr lang="en-US" altLang="zh-CN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2018</a:t>
            </a:r>
            <a:r>
              <a:rPr lang="zh-CN" altLang="en-US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年的</a:t>
            </a:r>
            <a:r>
              <a:rPr lang="en-US" altLang="zh-CN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73</a:t>
            </a:r>
            <a:r>
              <a:rPr lang="zh-CN" altLang="en-US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项，</a:t>
            </a:r>
            <a:r>
              <a:rPr lang="zh-CN" altLang="zh-CN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增长</a:t>
            </a:r>
            <a:r>
              <a:rPr lang="en-US" altLang="zh-CN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3.65</a:t>
            </a:r>
            <a:r>
              <a:rPr lang="zh-CN" altLang="zh-CN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倍</a:t>
            </a:r>
            <a:r>
              <a:rPr lang="zh-CN" altLang="en-US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，经费</a:t>
            </a:r>
            <a:r>
              <a:rPr lang="zh-CN" altLang="zh-CN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增长</a:t>
            </a:r>
            <a:r>
              <a:rPr lang="en-US" altLang="zh-CN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8.7</a:t>
            </a:r>
            <a:r>
              <a:rPr lang="zh-CN" altLang="zh-CN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倍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  <a:p>
            <a:pPr marL="447675" indent="-447675" algn="just">
              <a:lnSpc>
                <a:spcPct val="150000"/>
              </a:lnSpc>
              <a:spcBef>
                <a:spcPts val="451"/>
              </a:spcBef>
              <a:buClr>
                <a:srgbClr val="FF0000"/>
              </a:buClr>
              <a:buFont typeface="Wingdings" pitchFamily="2" charset="2"/>
              <a:buChar char="p"/>
            </a:pPr>
            <a:r>
              <a:rPr lang="en-US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2010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年以来， </a:t>
            </a:r>
            <a:r>
              <a:rPr lang="en-US" altLang="zh-CN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12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个学院先后取得突破，成为新的增长点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517465" y="3284984"/>
            <a:ext cx="3942967" cy="29919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271463">
              <a:lnSpc>
                <a:spcPts val="19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2018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年：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马克思主义学院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，共  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1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 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项（社科基金）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宋体-18030" pitchFamily="49" charset="-122"/>
            </a:endParaRPr>
          </a:p>
          <a:p>
            <a:pPr>
              <a:lnSpc>
                <a:spcPts val="1900"/>
              </a:lnSpc>
              <a:buClr>
                <a:schemeClr val="accent6">
                  <a:lumMod val="75000"/>
                </a:schemeClr>
              </a:buClr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                    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艺术与传媒学院，共  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1 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项（艺术基金）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宋体-18030" pitchFamily="49" charset="-122"/>
            </a:endParaRPr>
          </a:p>
          <a:p>
            <a:pPr indent="271463">
              <a:lnSpc>
                <a:spcPts val="19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2017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年：信息工程学院 ，  共  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1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 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项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宋体-18030" pitchFamily="49" charset="-122"/>
            </a:endParaRPr>
          </a:p>
          <a:p>
            <a:pPr indent="271463">
              <a:lnSpc>
                <a:spcPts val="19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2016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年：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水利水电学院 ，  共  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4 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项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-18030" pitchFamily="49" charset="-122"/>
            </a:endParaRPr>
          </a:p>
          <a:p>
            <a:pPr indent="271463">
              <a:lnSpc>
                <a:spcPts val="19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2013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年：人文学院，          共   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2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项（社科基金）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宋体-18030" pitchFamily="49" charset="-122"/>
            </a:endParaRPr>
          </a:p>
          <a:p>
            <a:pPr indent="271463">
              <a:lnSpc>
                <a:spcPts val="19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2012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年：理学院，             共   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4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项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宋体-18030" pitchFamily="49" charset="-122"/>
            </a:endParaRPr>
          </a:p>
          <a:p>
            <a:pPr indent="361950">
              <a:lnSpc>
                <a:spcPts val="1900"/>
              </a:lnSpc>
              <a:buClr>
                <a:schemeClr val="accent6">
                  <a:lumMod val="75000"/>
                </a:schemeClr>
              </a:buClr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  	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风景园林学院，  共  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13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项 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-18030" pitchFamily="49" charset="-122"/>
            </a:endParaRPr>
          </a:p>
          <a:p>
            <a:pPr indent="361950">
              <a:lnSpc>
                <a:spcPts val="1900"/>
              </a:lnSpc>
              <a:buClr>
                <a:schemeClr val="accent6">
                  <a:lumMod val="75000"/>
                </a:schemeClr>
              </a:buClr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	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土木工程学院，  共  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10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项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-18030" pitchFamily="49" charset="-122"/>
            </a:endParaRPr>
          </a:p>
          <a:p>
            <a:pPr indent="271463">
              <a:lnSpc>
                <a:spcPts val="19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2011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年：机电学院，         共   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2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 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项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宋体-18030" pitchFamily="49" charset="-122"/>
            </a:endParaRPr>
          </a:p>
          <a:p>
            <a:pPr>
              <a:lnSpc>
                <a:spcPts val="1900"/>
              </a:lnSpc>
              <a:buClr>
                <a:schemeClr val="accent6">
                  <a:lumMod val="75000"/>
                </a:schemeClr>
              </a:buClr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                    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食品学院，         共 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  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8 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项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-18030" pitchFamily="49" charset="-122"/>
            </a:endParaRPr>
          </a:p>
          <a:p>
            <a:pPr>
              <a:lnSpc>
                <a:spcPts val="1900"/>
              </a:lnSpc>
              <a:buClr>
                <a:schemeClr val="accent6">
                  <a:lumMod val="75000"/>
                </a:schemeClr>
              </a:buClr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                     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旅游学院，        共   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4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项（社科基金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）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宋体-18030" pitchFamily="49" charset="-122"/>
            </a:endParaRPr>
          </a:p>
          <a:p>
            <a:pPr marL="271463" indent="-271463">
              <a:lnSpc>
                <a:spcPts val="19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2010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年：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环境学院 ，        共  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11 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项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-18030" pitchFamily="49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rcRect l="2073" t="3808" r="2473" b="3082"/>
          <a:stretch>
            <a:fillRect/>
          </a:stretch>
        </p:blipFill>
        <p:spPr>
          <a:xfrm>
            <a:off x="314749" y="3645024"/>
            <a:ext cx="4006319" cy="235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12440"/>
      </p:ext>
    </p:extLst>
  </p:cSld>
  <p:clrMapOvr>
    <a:masterClrMapping/>
  </p:clrMapOvr>
  <p:transition spd="med" advTm="51351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511730"/>
              </p:ext>
            </p:extLst>
          </p:nvPr>
        </p:nvGraphicFramePr>
        <p:xfrm>
          <a:off x="593029" y="3429000"/>
          <a:ext cx="7848871" cy="2774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67544" y="1572334"/>
            <a:ext cx="8280920" cy="164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363" indent="-360363" algn="just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en-US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1986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年国家设立自然科学基金，累计获</a:t>
            </a:r>
            <a:r>
              <a:rPr lang="en-US" altLang="zh-CN" sz="2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585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项，经费</a:t>
            </a:r>
            <a:r>
              <a:rPr lang="en-US" altLang="zh-CN" sz="2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2.43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亿元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  <a:p>
            <a:pPr marL="360363" indent="-360363" algn="just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en-US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10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年间，共获</a:t>
            </a:r>
            <a:r>
              <a:rPr lang="en-US" altLang="zh-CN" sz="2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483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项，占</a:t>
            </a:r>
            <a:r>
              <a:rPr lang="en-US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32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年间的</a:t>
            </a:r>
            <a:r>
              <a:rPr lang="en-US" altLang="zh-CN" sz="2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82.6%</a:t>
            </a:r>
          </a:p>
          <a:p>
            <a:pPr marL="360363" indent="-360363" algn="just">
              <a:lnSpc>
                <a:spcPts val="42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其中近</a:t>
            </a:r>
            <a:r>
              <a:rPr lang="en-US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5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年</a:t>
            </a:r>
            <a:r>
              <a:rPr lang="en-US" altLang="zh-CN" sz="2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307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项，是前</a:t>
            </a:r>
            <a:r>
              <a:rPr lang="en-US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5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年增长</a:t>
            </a:r>
            <a:r>
              <a:rPr lang="en-US" altLang="zh-CN" sz="2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1.74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倍</a:t>
            </a:r>
            <a:endParaRPr lang="en-US" altLang="zh-CN" sz="22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99A1A26-3E8F-4E26-81ED-CD8C3A5B546C}"/>
              </a:ext>
            </a:extLst>
          </p:cNvPr>
          <p:cNvSpPr/>
          <p:nvPr/>
        </p:nvSpPr>
        <p:spPr>
          <a:xfrm>
            <a:off x="0" y="72824"/>
            <a:ext cx="9137407" cy="6198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（三）科研经费持续增长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3F742058-A074-44A9-95BE-7475BC264D43}"/>
              </a:ext>
            </a:extLst>
          </p:cNvPr>
          <p:cNvCxnSpPr/>
          <p:nvPr/>
        </p:nvCxnSpPr>
        <p:spPr>
          <a:xfrm>
            <a:off x="258" y="692696"/>
            <a:ext cx="910800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88261F84-7AF2-42F9-8B4A-826A257BD189}"/>
              </a:ext>
            </a:extLst>
          </p:cNvPr>
          <p:cNvSpPr/>
          <p:nvPr/>
        </p:nvSpPr>
        <p:spPr>
          <a:xfrm>
            <a:off x="35481" y="764704"/>
            <a:ext cx="8963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indent="-534988" algn="just">
              <a:lnSpc>
                <a:spcPct val="150000"/>
              </a:lnSpc>
              <a:buClr>
                <a:srgbClr val="FF0000"/>
              </a:buClr>
            </a:pP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国家</a:t>
            </a: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自然</a:t>
            </a:r>
            <a:r>
              <a:rPr lang="zh-CN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基金</a:t>
            </a: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项目跃上新台阶</a:t>
            </a:r>
            <a:endParaRPr lang="en-US" altLang="zh-CN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3107844"/>
      </p:ext>
    </p:extLst>
  </p:cSld>
  <p:clrMapOvr>
    <a:masterClrMapping/>
  </p:clrMapOvr>
  <p:transition spd="med" advTm="59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>
            <a:extLst>
              <a:ext uri="{FF2B5EF4-FFF2-40B4-BE49-F238E27FC236}">
                <a16:creationId xmlns:a16="http://schemas.microsoft.com/office/drawing/2014/main" id="{A1CD339A-3AF7-4513-8F5F-D38F8C340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36" y="1508020"/>
            <a:ext cx="7907196" cy="163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42900">
              <a:defRPr sz="6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6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6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6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6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marL="342891" indent="-342891" algn="just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en-US" altLang="zh-CN" sz="22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2010</a:t>
            </a:r>
            <a:r>
              <a:rPr lang="zh-CN" altLang="en-US" sz="22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年以来，先后实现了杰青（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2</a:t>
            </a:r>
            <a:r>
              <a:rPr lang="zh-CN" altLang="en-US" sz="22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项）、优青（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3</a:t>
            </a:r>
            <a:r>
              <a:rPr lang="zh-CN" altLang="en-US" sz="22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项）、重大培育（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5</a:t>
            </a:r>
            <a:r>
              <a:rPr lang="zh-CN" altLang="en-US" sz="22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项）、重大国合（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1</a:t>
            </a:r>
            <a:r>
              <a:rPr lang="zh-CN" altLang="en-US" sz="22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项）的新突破</a:t>
            </a:r>
            <a:endParaRPr lang="en-US" altLang="zh-CN" sz="22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  <a:p>
            <a:pPr marL="342891" indent="-342891" algn="just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en-US" sz="22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重点项目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4</a:t>
            </a:r>
            <a:r>
              <a:rPr lang="zh-CN" altLang="en-US" sz="22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项新佳绩</a:t>
            </a:r>
            <a:endParaRPr lang="en-US" altLang="zh-CN" sz="22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FEE6ABA-87EB-4454-814A-C513D8C72691}"/>
              </a:ext>
            </a:extLst>
          </p:cNvPr>
          <p:cNvSpPr/>
          <p:nvPr/>
        </p:nvSpPr>
        <p:spPr>
          <a:xfrm>
            <a:off x="0" y="72824"/>
            <a:ext cx="9162263" cy="6198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（三）科研经费持续增长</a:t>
            </a: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AC9BE596-DB62-480B-95A3-AAB3DC722440}"/>
              </a:ext>
            </a:extLst>
          </p:cNvPr>
          <p:cNvCxnSpPr/>
          <p:nvPr/>
        </p:nvCxnSpPr>
        <p:spPr>
          <a:xfrm>
            <a:off x="0" y="692696"/>
            <a:ext cx="910800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98422" y="3429000"/>
            <a:ext cx="7416824" cy="26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2913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u"/>
            </a:pPr>
            <a:r>
              <a:rPr lang="zh-CN" altLang="en-US" sz="1600" b="1" dirty="0"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杰出青年 </a:t>
            </a: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突破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：李仕贵（</a:t>
            </a:r>
            <a:r>
              <a:rPr lang="en-US" altLang="zh-CN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2010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）、陈学伟</a:t>
            </a:r>
            <a:endParaRPr lang="en-US" altLang="zh-CN" sz="1600" b="1" dirty="0"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  <a:p>
            <a:pPr indent="442913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u"/>
            </a:pPr>
            <a:r>
              <a:rPr lang="zh-CN" altLang="en-US" sz="1600" b="1" dirty="0"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优秀青年 </a:t>
            </a: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突破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：卢艳丽（</a:t>
            </a:r>
            <a:r>
              <a:rPr lang="en-US" altLang="zh-CN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2015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） 、李明洲（</a:t>
            </a:r>
            <a:r>
              <a:rPr lang="en-US" altLang="zh-CN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2015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） 、吴福忠</a:t>
            </a:r>
            <a:endParaRPr lang="en-US" altLang="zh-CN" sz="1600" b="1" dirty="0"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  <a:p>
            <a:pPr indent="442913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u"/>
            </a:pPr>
            <a:r>
              <a:rPr lang="zh-CN" altLang="en-US" sz="1600" b="1" dirty="0"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重大培育 </a:t>
            </a: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突破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：邓晓建（</a:t>
            </a:r>
            <a:r>
              <a:rPr lang="en-US" altLang="zh-CN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2013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）、黄玉碧、李双成、李仕贵、张志明</a:t>
            </a:r>
            <a:endParaRPr lang="en-US" altLang="zh-CN" sz="1600" b="1" dirty="0"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  <a:p>
            <a:pPr indent="442913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u"/>
            </a:pPr>
            <a:r>
              <a:rPr lang="zh-CN" altLang="en-US" sz="1600" b="1" dirty="0"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重大国际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(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地区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)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合作与交流项目 </a:t>
            </a: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突破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：卢艳丽（</a:t>
            </a:r>
            <a:r>
              <a:rPr lang="en-US" altLang="zh-CN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2015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）</a:t>
            </a:r>
            <a:endParaRPr lang="en-US" altLang="zh-CN" sz="1600" b="1" dirty="0"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  <a:p>
            <a:pPr indent="442913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u"/>
            </a:pPr>
            <a:r>
              <a:rPr lang="zh-CN" altLang="en-US" sz="1600" b="1" dirty="0"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重点项目：郑有良（</a:t>
            </a:r>
            <a:r>
              <a:rPr lang="en-US" altLang="zh-CN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2012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）、王文明、李学伟、陈代文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8261F84-7AF2-42F9-8B4A-826A257BD189}"/>
              </a:ext>
            </a:extLst>
          </p:cNvPr>
          <p:cNvSpPr/>
          <p:nvPr/>
        </p:nvSpPr>
        <p:spPr>
          <a:xfrm>
            <a:off x="180032" y="746120"/>
            <a:ext cx="8963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indent="-534988" algn="just">
              <a:lnSpc>
                <a:spcPct val="150000"/>
              </a:lnSpc>
              <a:buClr>
                <a:srgbClr val="FF0000"/>
              </a:buClr>
            </a:pP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国家</a:t>
            </a: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自然</a:t>
            </a:r>
            <a:r>
              <a:rPr lang="zh-CN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基金</a:t>
            </a: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项目跃上新台阶</a:t>
            </a:r>
            <a:endParaRPr lang="en-US" altLang="zh-CN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45513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>
            <a:extLst>
              <a:ext uri="{FF2B5EF4-FFF2-40B4-BE49-F238E27FC236}">
                <a16:creationId xmlns:a16="http://schemas.microsoft.com/office/drawing/2014/main" id="{A1CD339A-3AF7-4513-8F5F-D38F8C340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870" y="1862136"/>
            <a:ext cx="8501268" cy="95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42900">
              <a:defRPr sz="6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6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6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6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6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marL="342891" indent="-342891" algn="just">
              <a:lnSpc>
                <a:spcPts val="2600"/>
              </a:lnSpc>
              <a:spcBef>
                <a:spcPts val="600"/>
              </a:spcBef>
              <a:spcAft>
                <a:spcPts val="900"/>
              </a:spcAft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全国：</a:t>
            </a:r>
            <a:r>
              <a:rPr lang="en-US" altLang="zh-CN" sz="20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2012</a:t>
            </a:r>
            <a:r>
              <a:rPr lang="zh-CN" altLang="en-US" sz="20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年以来，在</a:t>
            </a:r>
            <a:r>
              <a:rPr lang="en-US" altLang="zh-CN" sz="20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25</a:t>
            </a:r>
            <a:r>
              <a:rPr lang="zh-CN" altLang="en-US" sz="20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所农林院校中排名较稳定排名第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8</a:t>
            </a:r>
            <a:r>
              <a:rPr lang="zh-CN" altLang="en-US" sz="20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或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9</a:t>
            </a:r>
            <a:r>
              <a:rPr lang="zh-CN" altLang="en-US" sz="20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位</a:t>
            </a:r>
            <a:r>
              <a:rPr lang="en-US" altLang="zh-CN" sz="20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 </a:t>
            </a:r>
          </a:p>
          <a:p>
            <a:pPr marL="342891" indent="-342891" algn="just">
              <a:lnSpc>
                <a:spcPts val="2600"/>
              </a:lnSpc>
              <a:spcBef>
                <a:spcPts val="600"/>
              </a:spcBef>
              <a:spcAft>
                <a:spcPts val="900"/>
              </a:spcAft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四川：</a:t>
            </a:r>
            <a:r>
              <a:rPr lang="en-US" altLang="zh-CN" sz="20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2014</a:t>
            </a:r>
            <a:r>
              <a:rPr lang="zh-CN" altLang="en-US" sz="20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年以来，在高校中排名第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4</a:t>
            </a:r>
            <a:r>
              <a:rPr lang="zh-CN" altLang="en-US" sz="20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位，省属高校中稳居第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1</a:t>
            </a:r>
            <a:r>
              <a:rPr lang="zh-CN" altLang="en-US" sz="20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位</a:t>
            </a:r>
            <a:endParaRPr lang="en-US" altLang="zh-CN" sz="20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662EFE6-7346-4456-A8A8-583C747A78D4}"/>
              </a:ext>
            </a:extLst>
          </p:cNvPr>
          <p:cNvSpPr/>
          <p:nvPr/>
        </p:nvSpPr>
        <p:spPr>
          <a:xfrm>
            <a:off x="881336" y="3315480"/>
            <a:ext cx="3024336" cy="300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35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2008-2018</a:t>
            </a:r>
            <a:r>
              <a:rPr lang="zh-CN" altLang="en-US" sz="135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年自然科学基金数排名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12E807E5-19B8-41BB-AACB-1F2D2B0D1CC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31351" y="3667750"/>
          <a:ext cx="3888360" cy="2476060"/>
        </p:xfrm>
        <a:graphic>
          <a:graphicData uri="http://schemas.openxmlformats.org/drawingml/2006/table">
            <a:tbl>
              <a:tblPr/>
              <a:tblGrid>
                <a:gridCol w="906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17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12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12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12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12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17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8839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700" b="1" kern="0" dirty="0">
                          <a:solidFill>
                            <a:srgbClr val="000000"/>
                          </a:solidFill>
                          <a:latin typeface="仿宋"/>
                          <a:ea typeface="宋体"/>
                          <a:cs typeface="宋体"/>
                        </a:rPr>
                        <a:t>   </a:t>
                      </a:r>
                      <a:r>
                        <a:rPr lang="zh-CN" sz="700" b="1" kern="0" dirty="0">
                          <a:solidFill>
                            <a:srgbClr val="000000"/>
                          </a:solidFill>
                          <a:latin typeface="Calibri"/>
                          <a:ea typeface="仿宋"/>
                          <a:cs typeface="宋体"/>
                        </a:rPr>
                        <a:t>年度</a:t>
                      </a:r>
                      <a:endParaRPr lang="zh-CN" sz="800" kern="100" dirty="0">
                        <a:latin typeface="Calibri"/>
                        <a:ea typeface="宋体"/>
                        <a:cs typeface="Calibri"/>
                      </a:endParaRPr>
                    </a:p>
                    <a:p>
                      <a:r>
                        <a:rPr lang="zh-CN" sz="700" b="1" kern="0" dirty="0">
                          <a:solidFill>
                            <a:srgbClr val="000000"/>
                          </a:solidFill>
                          <a:latin typeface="Calibri"/>
                          <a:ea typeface="仿宋"/>
                          <a:cs typeface="宋体"/>
                        </a:rPr>
                        <a:t>学校</a:t>
                      </a:r>
                      <a:r>
                        <a:rPr lang="zh-CN" sz="800" kern="100" dirty="0">
                          <a:latin typeface="Calibri"/>
                          <a:ea typeface="宋体"/>
                          <a:cs typeface="Times New Roman"/>
                        </a:rPr>
                        <a:t> </a:t>
                      </a:r>
                    </a:p>
                  </a:txBody>
                  <a:tcPr marL="51435" marR="5143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1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2010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1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2011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49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四川大学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284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337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349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327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376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406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363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430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480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09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电子科技大学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153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171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174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196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186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205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09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西南交通大学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114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141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143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162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139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09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四川农业大学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09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成都理工大学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09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成都中医药大学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09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西南科技大学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09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西南石油大学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809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西南财经大学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55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成都信息工程大学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09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四川师范大学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8097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700" b="1" kern="0" dirty="0">
                          <a:solidFill>
                            <a:srgbClr val="000000"/>
                          </a:solidFill>
                          <a:latin typeface="Calibri"/>
                          <a:ea typeface="仿宋"/>
                          <a:cs typeface="宋体"/>
                        </a:rPr>
                        <a:t>全省高校排名</a:t>
                      </a:r>
                      <a:endParaRPr lang="zh-CN" sz="800" kern="100" dirty="0">
                        <a:latin typeface="Calibri"/>
                        <a:ea typeface="宋体"/>
                        <a:cs typeface="Calibri"/>
                      </a:endParaRPr>
                    </a:p>
                  </a:txBody>
                  <a:tcPr marL="51435" marR="5143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1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1" i="0" u="none" strike="noStrike" kern="12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6205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700" b="1" kern="0" dirty="0">
                          <a:solidFill>
                            <a:srgbClr val="000000"/>
                          </a:solidFill>
                          <a:latin typeface="Calibri"/>
                          <a:ea typeface="仿宋"/>
                          <a:cs typeface="宋体"/>
                        </a:rPr>
                        <a:t>省属高校排名</a:t>
                      </a:r>
                      <a:endParaRPr lang="zh-CN" sz="800" kern="100" dirty="0">
                        <a:latin typeface="Calibri"/>
                        <a:ea typeface="宋体"/>
                        <a:cs typeface="Calibri"/>
                      </a:endParaRPr>
                    </a:p>
                  </a:txBody>
                  <a:tcPr marL="51435" marR="5143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3" name="矩形 12">
            <a:extLst>
              <a:ext uri="{FF2B5EF4-FFF2-40B4-BE49-F238E27FC236}">
                <a16:creationId xmlns:a16="http://schemas.microsoft.com/office/drawing/2014/main" id="{66C2CC10-ED6A-4FEA-919C-810BC7F09E33}"/>
              </a:ext>
            </a:extLst>
          </p:cNvPr>
          <p:cNvSpPr/>
          <p:nvPr/>
        </p:nvSpPr>
        <p:spPr>
          <a:xfrm>
            <a:off x="5004048" y="3315480"/>
            <a:ext cx="3542958" cy="300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35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2010-2018</a:t>
            </a:r>
            <a:r>
              <a:rPr lang="zh-CN" altLang="en-US" sz="135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年四川高校基金项目资助数排名</a:t>
            </a:r>
          </a:p>
        </p:txBody>
      </p:sp>
      <p:graphicFrame>
        <p:nvGraphicFramePr>
          <p:cNvPr id="15" name="图表 14"/>
          <p:cNvGraphicFramePr>
            <a:graphicFrameLocks/>
          </p:cNvGraphicFramePr>
          <p:nvPr>
            <p:extLst/>
          </p:nvPr>
        </p:nvGraphicFramePr>
        <p:xfrm>
          <a:off x="107504" y="3667750"/>
          <a:ext cx="4572000" cy="2638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矩形 20">
            <a:extLst>
              <a:ext uri="{FF2B5EF4-FFF2-40B4-BE49-F238E27FC236}">
                <a16:creationId xmlns:a16="http://schemas.microsoft.com/office/drawing/2014/main" id="{4FEE6ABA-87EB-4454-814A-C513D8C72691}"/>
              </a:ext>
            </a:extLst>
          </p:cNvPr>
          <p:cNvSpPr/>
          <p:nvPr/>
        </p:nvSpPr>
        <p:spPr>
          <a:xfrm>
            <a:off x="1" y="116632"/>
            <a:ext cx="9143999" cy="6198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（三）科研经费持续增长</a:t>
            </a: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AC9BE596-DB62-480B-95A3-AAB3DC722440}"/>
              </a:ext>
            </a:extLst>
          </p:cNvPr>
          <p:cNvCxnSpPr/>
          <p:nvPr/>
        </p:nvCxnSpPr>
        <p:spPr>
          <a:xfrm>
            <a:off x="-34959" y="736504"/>
            <a:ext cx="9143479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88261F84-7AF2-42F9-8B4A-826A257BD189}"/>
              </a:ext>
            </a:extLst>
          </p:cNvPr>
          <p:cNvSpPr/>
          <p:nvPr/>
        </p:nvSpPr>
        <p:spPr>
          <a:xfrm>
            <a:off x="144552" y="991003"/>
            <a:ext cx="8963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indent="-534988" algn="just">
              <a:lnSpc>
                <a:spcPct val="150000"/>
              </a:lnSpc>
              <a:buClr>
                <a:srgbClr val="FF0000"/>
              </a:buClr>
            </a:pP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国家</a:t>
            </a: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自然</a:t>
            </a:r>
            <a:r>
              <a:rPr lang="zh-CN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基金</a:t>
            </a: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项目跃上新台阶</a:t>
            </a:r>
            <a:endParaRPr lang="en-US" altLang="zh-CN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4627962"/>
      </p:ext>
    </p:extLst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19350" y="1420706"/>
            <a:ext cx="788927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defTabSz="685783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  <a:tabLst>
                <a:tab pos="447675" algn="l"/>
              </a:tabLst>
            </a:pPr>
            <a:r>
              <a:rPr lang="en-US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10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年来，累计投入资助 </a:t>
            </a:r>
            <a:r>
              <a:rPr lang="en-US" altLang="zh-CN" sz="2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2.96</a:t>
            </a:r>
            <a:r>
              <a:rPr lang="en-US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 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亿元，</a:t>
            </a:r>
            <a:r>
              <a:rPr lang="en-US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2018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年较</a:t>
            </a:r>
            <a:r>
              <a:rPr lang="en-US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2009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年，资助金额增长超 </a:t>
            </a:r>
            <a:r>
              <a:rPr lang="en-US" altLang="zh-CN" sz="2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4</a:t>
            </a:r>
            <a:r>
              <a:rPr lang="en-US" altLang="zh-CN" sz="2200" b="1" dirty="0"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 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倍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  <a:p>
            <a:pPr marL="447675" indent="-447675" defTabSz="685783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  <a:tabLst>
                <a:tab pos="447675" algn="l"/>
              </a:tabLst>
            </a:pP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彰显出</a:t>
            </a:r>
            <a:r>
              <a:rPr lang="zh-CN" altLang="en-US" sz="22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-18030" pitchFamily="49" charset="-122"/>
              </a:rPr>
              <a:t>“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四两拨千斤</a:t>
            </a:r>
            <a:r>
              <a:rPr lang="zh-CN" altLang="en-US" sz="22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-18030" pitchFamily="49" charset="-122"/>
              </a:rPr>
              <a:t>”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 的巨大作用</a:t>
            </a:r>
          </a:p>
        </p:txBody>
      </p:sp>
      <p:graphicFrame>
        <p:nvGraphicFramePr>
          <p:cNvPr id="10" name="图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8768687"/>
              </p:ext>
            </p:extLst>
          </p:nvPr>
        </p:nvGraphicFramePr>
        <p:xfrm>
          <a:off x="755576" y="3074280"/>
          <a:ext cx="7416824" cy="323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矩形 18">
            <a:extLst>
              <a:ext uri="{FF2B5EF4-FFF2-40B4-BE49-F238E27FC236}">
                <a16:creationId xmlns:a16="http://schemas.microsoft.com/office/drawing/2014/main" id="{626ABCE2-FDFC-4884-8B3B-A57ECE4447E9}"/>
              </a:ext>
            </a:extLst>
          </p:cNvPr>
          <p:cNvSpPr/>
          <p:nvPr/>
        </p:nvSpPr>
        <p:spPr>
          <a:xfrm>
            <a:off x="323528" y="730192"/>
            <a:ext cx="6408712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indent="-534988" algn="just">
              <a:lnSpc>
                <a:spcPct val="150000"/>
              </a:lnSpc>
              <a:buClr>
                <a:srgbClr val="FF0000"/>
              </a:buClr>
            </a:pP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2. </a:t>
            </a: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学科双支计划经费投入逐年加大</a:t>
            </a:r>
            <a:endParaRPr lang="en-US" altLang="zh-CN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068087A-7320-4EA4-AC73-D89EC45100EA}"/>
              </a:ext>
            </a:extLst>
          </p:cNvPr>
          <p:cNvSpPr/>
          <p:nvPr/>
        </p:nvSpPr>
        <p:spPr>
          <a:xfrm>
            <a:off x="0" y="116632"/>
            <a:ext cx="9108519" cy="6198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（三）科研经费持续增长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241FE792-9E74-4B2C-8891-3096590316DF}"/>
              </a:ext>
            </a:extLst>
          </p:cNvPr>
          <p:cNvCxnSpPr/>
          <p:nvPr/>
        </p:nvCxnSpPr>
        <p:spPr>
          <a:xfrm>
            <a:off x="-18004" y="736504"/>
            <a:ext cx="910800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040374"/>
      </p:ext>
    </p:extLst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34362" y="836712"/>
            <a:ext cx="2569486" cy="66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79811" indent="-479811" algn="just">
              <a:lnSpc>
                <a:spcPct val="150000"/>
              </a:lnSpc>
              <a:buClr>
                <a:srgbClr val="FF0000"/>
              </a:buClr>
            </a:pP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学术论文</a:t>
            </a:r>
            <a:endParaRPr lang="en-US" altLang="zh-CN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99592" y="1638944"/>
            <a:ext cx="8064896" cy="167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1" indent="-342891" algn="just">
              <a:lnSpc>
                <a:spcPts val="43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en-US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10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年来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，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共发表后补资助各类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收录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学术论文</a:t>
            </a:r>
            <a:r>
              <a:rPr lang="en-US" altLang="zh-CN" sz="2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10752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篇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  <a:p>
            <a:pPr marL="342891" indent="-342891" algn="just">
              <a:lnSpc>
                <a:spcPts val="43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从</a:t>
            </a:r>
            <a:r>
              <a:rPr lang="en-US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2009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年的</a:t>
            </a:r>
            <a:r>
              <a:rPr lang="en-US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279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篇增至</a:t>
            </a:r>
            <a:r>
              <a:rPr lang="en-US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2018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年的</a:t>
            </a:r>
            <a:r>
              <a:rPr lang="en-US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1666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篇，增长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近</a:t>
            </a:r>
            <a:r>
              <a:rPr lang="en-US" altLang="zh-CN" sz="2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6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倍</a:t>
            </a:r>
            <a:endParaRPr lang="en-US" altLang="zh-CN" sz="22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  <a:p>
            <a:pPr marL="342891" indent="-342891" algn="just">
              <a:lnSpc>
                <a:spcPts val="43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en-US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SCI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论文占总数的</a:t>
            </a:r>
            <a:r>
              <a:rPr lang="en-US" altLang="zh-CN" sz="2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39%</a:t>
            </a:r>
            <a:r>
              <a:rPr lang="zh-CN" altLang="en-US" sz="2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，</a:t>
            </a:r>
            <a:r>
              <a:rPr lang="en-US" altLang="zh-CN" sz="2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 </a:t>
            </a:r>
            <a:r>
              <a:rPr lang="en-US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SSCI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、</a:t>
            </a:r>
            <a:r>
              <a:rPr lang="en-US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CSSCI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收录论文占</a:t>
            </a:r>
            <a:r>
              <a:rPr lang="en-US" altLang="zh-CN" sz="2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4.35%</a:t>
            </a:r>
          </a:p>
        </p:txBody>
      </p:sp>
      <p:graphicFrame>
        <p:nvGraphicFramePr>
          <p:cNvPr id="13" name="图表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6630543"/>
              </p:ext>
            </p:extLst>
          </p:nvPr>
        </p:nvGraphicFramePr>
        <p:xfrm>
          <a:off x="4788024" y="4059932"/>
          <a:ext cx="4014191" cy="1879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图表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1610273"/>
              </p:ext>
            </p:extLst>
          </p:nvPr>
        </p:nvGraphicFramePr>
        <p:xfrm>
          <a:off x="490346" y="3789040"/>
          <a:ext cx="4860031" cy="242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矩形 19">
            <a:extLst>
              <a:ext uri="{FF2B5EF4-FFF2-40B4-BE49-F238E27FC236}">
                <a16:creationId xmlns:a16="http://schemas.microsoft.com/office/drawing/2014/main" id="{02C253D1-14FA-4A39-B6E1-D542B04E1AAD}"/>
              </a:ext>
            </a:extLst>
          </p:cNvPr>
          <p:cNvSpPr/>
          <p:nvPr/>
        </p:nvSpPr>
        <p:spPr>
          <a:xfrm>
            <a:off x="0" y="116632"/>
            <a:ext cx="9108519" cy="6198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（四）科技成果产出亮点纷呈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6AE96DEB-659D-447F-8BBF-9BE5815A8A46}"/>
              </a:ext>
            </a:extLst>
          </p:cNvPr>
          <p:cNvCxnSpPr/>
          <p:nvPr/>
        </p:nvCxnSpPr>
        <p:spPr>
          <a:xfrm>
            <a:off x="520" y="754561"/>
            <a:ext cx="910800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262188"/>
      </p:ext>
    </p:extLst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67544" y="1438325"/>
            <a:ext cx="828092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1" indent="-342891" algn="just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en-US" altLang="zh-CN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SCI</a:t>
            </a:r>
            <a:r>
              <a:rPr lang="zh-CN" altLang="en-US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收录论文</a:t>
            </a:r>
            <a:r>
              <a:rPr lang="zh-CN" altLang="zh-CN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从</a:t>
            </a:r>
            <a:r>
              <a:rPr lang="en-US" altLang="zh-CN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2009</a:t>
            </a:r>
            <a:r>
              <a:rPr lang="zh-CN" altLang="zh-CN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年的</a:t>
            </a:r>
            <a:r>
              <a:rPr lang="en-US" altLang="zh-CN" sz="21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98</a:t>
            </a:r>
            <a:r>
              <a:rPr lang="zh-CN" altLang="zh-CN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篇增至</a:t>
            </a:r>
            <a:r>
              <a:rPr lang="en-US" altLang="zh-CN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2018</a:t>
            </a:r>
            <a:r>
              <a:rPr lang="zh-CN" altLang="zh-CN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年的</a:t>
            </a:r>
            <a:r>
              <a:rPr lang="en-US" altLang="zh-CN" sz="21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787</a:t>
            </a:r>
            <a:r>
              <a:rPr lang="zh-CN" altLang="zh-CN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篇，增长</a:t>
            </a:r>
            <a:r>
              <a:rPr lang="zh-CN" altLang="en-US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近</a:t>
            </a:r>
            <a:r>
              <a:rPr lang="en-US" altLang="zh-CN" sz="21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8</a:t>
            </a:r>
            <a:r>
              <a:rPr lang="zh-CN" altLang="zh-CN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倍</a:t>
            </a:r>
            <a:endParaRPr lang="en-US" altLang="zh-CN" sz="21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  <a:p>
            <a:pPr marL="342891" indent="-342891" algn="just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en-US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年度</a:t>
            </a:r>
            <a:r>
              <a:rPr lang="zh-CN" altLang="zh-CN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论文平均影响因子和引用率逐年攀升</a:t>
            </a:r>
            <a:r>
              <a:rPr lang="zh-CN" altLang="en-US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，</a:t>
            </a:r>
            <a:r>
              <a:rPr lang="zh-CN" altLang="zh-CN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引用率增长</a:t>
            </a:r>
            <a:r>
              <a:rPr lang="zh-CN" altLang="en-US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近</a:t>
            </a:r>
            <a:r>
              <a:rPr lang="en-US" altLang="zh-CN" sz="21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41</a:t>
            </a:r>
            <a:r>
              <a:rPr lang="zh-CN" altLang="zh-CN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倍</a:t>
            </a:r>
            <a:endParaRPr lang="en-US" altLang="zh-CN" sz="21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  <a:p>
            <a:pPr marL="342891" indent="-342891" algn="just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en-US" altLang="zh-CN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10</a:t>
            </a:r>
            <a:r>
              <a:rPr lang="zh-CN" altLang="en-US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年来，</a:t>
            </a:r>
            <a:r>
              <a:rPr lang="en-US" altLang="zh-CN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IF</a:t>
            </a:r>
            <a:r>
              <a:rPr lang="zh-CN" altLang="en-US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超过</a:t>
            </a:r>
            <a:r>
              <a:rPr lang="en-US" altLang="zh-CN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10</a:t>
            </a:r>
            <a:r>
              <a:rPr lang="zh-CN" altLang="en-US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的</a:t>
            </a:r>
            <a:r>
              <a:rPr lang="en-US" altLang="zh-CN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SCI</a:t>
            </a:r>
            <a:r>
              <a:rPr lang="zh-CN" altLang="en-US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论文</a:t>
            </a:r>
            <a:r>
              <a:rPr lang="en-US" altLang="zh-CN" sz="21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20</a:t>
            </a:r>
            <a:r>
              <a:rPr lang="zh-CN" altLang="en-US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篇</a:t>
            </a:r>
            <a:endParaRPr lang="en-US" altLang="zh-CN" sz="21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  <a:p>
            <a:pPr marL="342891" indent="-342891" algn="just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en-US" altLang="zh-CN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Science </a:t>
            </a:r>
            <a:r>
              <a:rPr lang="zh-CN" altLang="en-US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、</a:t>
            </a:r>
            <a:r>
              <a:rPr lang="en-US" altLang="zh-CN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Cell</a:t>
            </a:r>
            <a:r>
              <a:rPr lang="zh-CN" altLang="en-US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、</a:t>
            </a:r>
            <a:r>
              <a:rPr lang="en-US" altLang="zh-CN" sz="2100" b="1" dirty="0" err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Natrure</a:t>
            </a:r>
            <a:r>
              <a:rPr lang="en-US" altLang="zh-CN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 Genetics</a:t>
            </a:r>
            <a:r>
              <a:rPr lang="zh-CN" altLang="en-US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上发表论文实现重大突破</a:t>
            </a:r>
            <a:endParaRPr lang="en-US" altLang="zh-CN" sz="21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</p:txBody>
      </p:sp>
      <p:graphicFrame>
        <p:nvGraphicFramePr>
          <p:cNvPr id="11" name="图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4264267"/>
              </p:ext>
            </p:extLst>
          </p:nvPr>
        </p:nvGraphicFramePr>
        <p:xfrm>
          <a:off x="107507" y="3422215"/>
          <a:ext cx="48291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图表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182233"/>
              </p:ext>
            </p:extLst>
          </p:nvPr>
        </p:nvGraphicFramePr>
        <p:xfrm>
          <a:off x="4427984" y="3422219"/>
          <a:ext cx="4572000" cy="2774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571106" y="750222"/>
            <a:ext cx="2569486" cy="66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79811" indent="-479811" algn="just">
              <a:lnSpc>
                <a:spcPct val="150000"/>
              </a:lnSpc>
              <a:buClr>
                <a:srgbClr val="FF0000"/>
              </a:buClr>
            </a:pP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学术论文</a:t>
            </a:r>
            <a:endParaRPr lang="en-US" altLang="zh-CN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2C253D1-14FA-4A39-B6E1-D542B04E1AAD}"/>
              </a:ext>
            </a:extLst>
          </p:cNvPr>
          <p:cNvSpPr/>
          <p:nvPr/>
        </p:nvSpPr>
        <p:spPr>
          <a:xfrm>
            <a:off x="520" y="77648"/>
            <a:ext cx="9108519" cy="6198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（四）科技成果产出亮点纷呈</a:t>
            </a: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6AE96DEB-659D-447F-8BBF-9BE5815A8A46}"/>
              </a:ext>
            </a:extLst>
          </p:cNvPr>
          <p:cNvCxnSpPr/>
          <p:nvPr/>
        </p:nvCxnSpPr>
        <p:spPr>
          <a:xfrm>
            <a:off x="0" y="703969"/>
            <a:ext cx="910800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009729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2"/>
          <p:cNvSpPr>
            <a:spLocks noChangeArrowheads="1"/>
          </p:cNvSpPr>
          <p:nvPr/>
        </p:nvSpPr>
        <p:spPr bwMode="auto">
          <a:xfrm>
            <a:off x="899594" y="552807"/>
            <a:ext cx="3444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4A2914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主要内容</a:t>
            </a:r>
            <a:endParaRPr lang="zh-CN" altLang="en-US" sz="3600" dirty="0"/>
          </a:p>
        </p:txBody>
      </p:sp>
      <p:grpSp>
        <p:nvGrpSpPr>
          <p:cNvPr id="2" name="Group 104"/>
          <p:cNvGrpSpPr>
            <a:grpSpLocks/>
          </p:cNvGrpSpPr>
          <p:nvPr/>
        </p:nvGrpSpPr>
        <p:grpSpPr bwMode="auto">
          <a:xfrm>
            <a:off x="2351518" y="1621888"/>
            <a:ext cx="4425393" cy="750095"/>
            <a:chOff x="874" y="1484"/>
            <a:chExt cx="4125" cy="299"/>
          </a:xfrm>
        </p:grpSpPr>
        <p:sp>
          <p:nvSpPr>
            <p:cNvPr id="61" name="AutoShape 42"/>
            <p:cNvSpPr>
              <a:spLocks noChangeArrowheads="1"/>
            </p:cNvSpPr>
            <p:nvPr/>
          </p:nvSpPr>
          <p:spPr bwMode="gray">
            <a:xfrm>
              <a:off x="874" y="1484"/>
              <a:ext cx="4125" cy="299"/>
            </a:xfrm>
            <a:prstGeom prst="roundRect">
              <a:avLst>
                <a:gd name="adj" fmla="val 9106"/>
              </a:avLst>
            </a:prstGeom>
            <a:gradFill flip="none" rotWithShape="1">
              <a:gsLst>
                <a:gs pos="0">
                  <a:srgbClr val="7B9995">
                    <a:tint val="66000"/>
                    <a:satMod val="160000"/>
                  </a:srgbClr>
                </a:gs>
                <a:gs pos="50000">
                  <a:srgbClr val="7B9995">
                    <a:tint val="44500"/>
                    <a:satMod val="160000"/>
                  </a:srgbClr>
                </a:gs>
                <a:gs pos="100000">
                  <a:srgbClr val="7B9995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altLang="zh-CN" sz="1351" kern="0">
                <a:solidFill>
                  <a:srgbClr val="FFFFFF"/>
                </a:solidFill>
                <a:latin typeface="Calibri"/>
                <a:ea typeface="宋体"/>
              </a:endParaRPr>
            </a:p>
          </p:txBody>
        </p:sp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955" y="1555"/>
              <a:ext cx="164" cy="157"/>
              <a:chOff x="5089" y="240"/>
              <a:chExt cx="383" cy="382"/>
            </a:xfrm>
          </p:grpSpPr>
          <p:sp>
            <p:nvSpPr>
              <p:cNvPr id="64" name="Oval 44"/>
              <p:cNvSpPr>
                <a:spLocks noChangeArrowheads="1"/>
              </p:cNvSpPr>
              <p:nvPr/>
            </p:nvSpPr>
            <p:spPr bwMode="gray">
              <a:xfrm>
                <a:off x="5089" y="240"/>
                <a:ext cx="93" cy="95"/>
              </a:xfrm>
              <a:prstGeom prst="ellipse">
                <a:avLst/>
              </a:prstGeom>
              <a:solidFill>
                <a:srgbClr val="075387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351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65" name="Oval 45"/>
              <p:cNvSpPr>
                <a:spLocks noChangeArrowheads="1"/>
              </p:cNvSpPr>
              <p:nvPr/>
            </p:nvSpPr>
            <p:spPr bwMode="gray">
              <a:xfrm>
                <a:off x="5233" y="240"/>
                <a:ext cx="96" cy="95"/>
              </a:xfrm>
              <a:prstGeom prst="ellipse">
                <a:avLst/>
              </a:prstGeom>
              <a:solidFill>
                <a:srgbClr val="075387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351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66" name="Oval 46"/>
              <p:cNvSpPr>
                <a:spLocks noChangeArrowheads="1"/>
              </p:cNvSpPr>
              <p:nvPr/>
            </p:nvSpPr>
            <p:spPr bwMode="gray">
              <a:xfrm>
                <a:off x="5379" y="240"/>
                <a:ext cx="93" cy="95"/>
              </a:xfrm>
              <a:prstGeom prst="ellipse">
                <a:avLst/>
              </a:prstGeom>
              <a:solidFill>
                <a:srgbClr val="075387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351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67" name="Oval 47"/>
              <p:cNvSpPr>
                <a:spLocks noChangeArrowheads="1"/>
              </p:cNvSpPr>
              <p:nvPr/>
            </p:nvSpPr>
            <p:spPr bwMode="gray">
              <a:xfrm>
                <a:off x="5089" y="384"/>
                <a:ext cx="93" cy="94"/>
              </a:xfrm>
              <a:prstGeom prst="ellipse">
                <a:avLst/>
              </a:prstGeom>
              <a:solidFill>
                <a:srgbClr val="075387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351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68" name="Oval 48"/>
              <p:cNvSpPr>
                <a:spLocks noChangeArrowheads="1"/>
              </p:cNvSpPr>
              <p:nvPr/>
            </p:nvSpPr>
            <p:spPr bwMode="gray">
              <a:xfrm>
                <a:off x="5233" y="384"/>
                <a:ext cx="96" cy="94"/>
              </a:xfrm>
              <a:prstGeom prst="ellipse">
                <a:avLst/>
              </a:prstGeom>
              <a:solidFill>
                <a:srgbClr val="075387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351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69" name="Oval 49"/>
              <p:cNvSpPr>
                <a:spLocks noChangeArrowheads="1"/>
              </p:cNvSpPr>
              <p:nvPr/>
            </p:nvSpPr>
            <p:spPr bwMode="gray">
              <a:xfrm>
                <a:off x="5379" y="384"/>
                <a:ext cx="93" cy="94"/>
              </a:xfrm>
              <a:prstGeom prst="ellipse">
                <a:avLst/>
              </a:prstGeom>
              <a:solidFill>
                <a:srgbClr val="075387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351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70" name="Oval 50"/>
              <p:cNvSpPr>
                <a:spLocks noChangeArrowheads="1"/>
              </p:cNvSpPr>
              <p:nvPr/>
            </p:nvSpPr>
            <p:spPr bwMode="gray">
              <a:xfrm>
                <a:off x="5089" y="528"/>
                <a:ext cx="93" cy="94"/>
              </a:xfrm>
              <a:prstGeom prst="ellipse">
                <a:avLst/>
              </a:prstGeom>
              <a:solidFill>
                <a:srgbClr val="075387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351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71" name="Oval 51"/>
              <p:cNvSpPr>
                <a:spLocks noChangeArrowheads="1"/>
              </p:cNvSpPr>
              <p:nvPr/>
            </p:nvSpPr>
            <p:spPr bwMode="gray">
              <a:xfrm>
                <a:off x="5233" y="528"/>
                <a:ext cx="96" cy="94"/>
              </a:xfrm>
              <a:prstGeom prst="ellipse">
                <a:avLst/>
              </a:prstGeom>
              <a:solidFill>
                <a:srgbClr val="075387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351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72" name="Oval 52"/>
              <p:cNvSpPr>
                <a:spLocks noChangeArrowheads="1"/>
              </p:cNvSpPr>
              <p:nvPr/>
            </p:nvSpPr>
            <p:spPr bwMode="gray">
              <a:xfrm>
                <a:off x="5379" y="528"/>
                <a:ext cx="93" cy="94"/>
              </a:xfrm>
              <a:prstGeom prst="ellipse">
                <a:avLst/>
              </a:prstGeom>
              <a:solidFill>
                <a:srgbClr val="075387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351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</p:grpSp>
        <p:sp>
          <p:nvSpPr>
            <p:cNvPr id="63" name="Text Box 54"/>
            <p:cNvSpPr txBox="1">
              <a:spLocks noChangeArrowheads="1"/>
            </p:cNvSpPr>
            <p:nvPr/>
          </p:nvSpPr>
          <p:spPr bwMode="gray">
            <a:xfrm>
              <a:off x="1215" y="1506"/>
              <a:ext cx="3757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3600" b="1" kern="0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黑体" pitchFamily="2" charset="-122"/>
                  <a:ea typeface="黑体" pitchFamily="2" charset="-122"/>
                </a:rPr>
                <a:t>一、</a:t>
              </a:r>
              <a:r>
                <a:rPr lang="zh-CN" altLang="en-US" sz="3600" b="1" kern="0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黑体" pitchFamily="2" charset="-122"/>
                  <a:ea typeface="黑体" pitchFamily="2" charset="-122"/>
                  <a:sym typeface="华文中宋" pitchFamily="2" charset="-122"/>
                </a:rPr>
                <a:t>主要进展</a:t>
              </a:r>
              <a:endParaRPr lang="zh-CN" altLang="en-US" sz="36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31" name="Group 104"/>
          <p:cNvGrpSpPr>
            <a:grpSpLocks/>
          </p:cNvGrpSpPr>
          <p:nvPr/>
        </p:nvGrpSpPr>
        <p:grpSpPr bwMode="auto">
          <a:xfrm>
            <a:off x="2351518" y="2598558"/>
            <a:ext cx="4425393" cy="750095"/>
            <a:chOff x="874" y="1484"/>
            <a:chExt cx="4125" cy="299"/>
          </a:xfrm>
        </p:grpSpPr>
        <p:sp>
          <p:nvSpPr>
            <p:cNvPr id="33" name="AutoShape 42"/>
            <p:cNvSpPr>
              <a:spLocks noChangeArrowheads="1"/>
            </p:cNvSpPr>
            <p:nvPr/>
          </p:nvSpPr>
          <p:spPr bwMode="gray">
            <a:xfrm>
              <a:off x="874" y="1484"/>
              <a:ext cx="4125" cy="299"/>
            </a:xfrm>
            <a:prstGeom prst="roundRect">
              <a:avLst>
                <a:gd name="adj" fmla="val 9106"/>
              </a:avLst>
            </a:prstGeom>
            <a:gradFill flip="none" rotWithShape="1">
              <a:gsLst>
                <a:gs pos="0">
                  <a:srgbClr val="7B9995">
                    <a:tint val="66000"/>
                    <a:satMod val="160000"/>
                  </a:srgbClr>
                </a:gs>
                <a:gs pos="50000">
                  <a:srgbClr val="7B9995">
                    <a:tint val="44500"/>
                    <a:satMod val="160000"/>
                  </a:srgbClr>
                </a:gs>
                <a:gs pos="100000">
                  <a:srgbClr val="7B9995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altLang="zh-CN" sz="1351" kern="0">
                <a:solidFill>
                  <a:srgbClr val="FFFFFF"/>
                </a:solidFill>
                <a:latin typeface="Calibri"/>
                <a:ea typeface="宋体"/>
              </a:endParaRPr>
            </a:p>
          </p:txBody>
        </p:sp>
        <p:grpSp>
          <p:nvGrpSpPr>
            <p:cNvPr id="34" name="Group 43"/>
            <p:cNvGrpSpPr>
              <a:grpSpLocks/>
            </p:cNvGrpSpPr>
            <p:nvPr/>
          </p:nvGrpSpPr>
          <p:grpSpPr bwMode="auto">
            <a:xfrm>
              <a:off x="955" y="1555"/>
              <a:ext cx="164" cy="157"/>
              <a:chOff x="5089" y="240"/>
              <a:chExt cx="383" cy="382"/>
            </a:xfrm>
          </p:grpSpPr>
          <p:sp>
            <p:nvSpPr>
              <p:cNvPr id="36" name="Oval 44"/>
              <p:cNvSpPr>
                <a:spLocks noChangeArrowheads="1"/>
              </p:cNvSpPr>
              <p:nvPr/>
            </p:nvSpPr>
            <p:spPr bwMode="gray">
              <a:xfrm>
                <a:off x="5089" y="240"/>
                <a:ext cx="93" cy="95"/>
              </a:xfrm>
              <a:prstGeom prst="ellipse">
                <a:avLst/>
              </a:prstGeom>
              <a:solidFill>
                <a:srgbClr val="075387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351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37" name="Oval 45"/>
              <p:cNvSpPr>
                <a:spLocks noChangeArrowheads="1"/>
              </p:cNvSpPr>
              <p:nvPr/>
            </p:nvSpPr>
            <p:spPr bwMode="gray">
              <a:xfrm>
                <a:off x="5233" y="240"/>
                <a:ext cx="96" cy="95"/>
              </a:xfrm>
              <a:prstGeom prst="ellipse">
                <a:avLst/>
              </a:prstGeom>
              <a:solidFill>
                <a:srgbClr val="075387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351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38" name="Oval 46"/>
              <p:cNvSpPr>
                <a:spLocks noChangeArrowheads="1"/>
              </p:cNvSpPr>
              <p:nvPr/>
            </p:nvSpPr>
            <p:spPr bwMode="gray">
              <a:xfrm>
                <a:off x="5379" y="240"/>
                <a:ext cx="93" cy="95"/>
              </a:xfrm>
              <a:prstGeom prst="ellipse">
                <a:avLst/>
              </a:prstGeom>
              <a:solidFill>
                <a:srgbClr val="075387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351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39" name="Oval 47"/>
              <p:cNvSpPr>
                <a:spLocks noChangeArrowheads="1"/>
              </p:cNvSpPr>
              <p:nvPr/>
            </p:nvSpPr>
            <p:spPr bwMode="gray">
              <a:xfrm>
                <a:off x="5089" y="384"/>
                <a:ext cx="93" cy="94"/>
              </a:xfrm>
              <a:prstGeom prst="ellipse">
                <a:avLst/>
              </a:prstGeom>
              <a:solidFill>
                <a:srgbClr val="075387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351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40" name="Oval 48"/>
              <p:cNvSpPr>
                <a:spLocks noChangeArrowheads="1"/>
              </p:cNvSpPr>
              <p:nvPr/>
            </p:nvSpPr>
            <p:spPr bwMode="gray">
              <a:xfrm>
                <a:off x="5233" y="384"/>
                <a:ext cx="96" cy="94"/>
              </a:xfrm>
              <a:prstGeom prst="ellipse">
                <a:avLst/>
              </a:prstGeom>
              <a:solidFill>
                <a:srgbClr val="075387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351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41" name="Oval 49"/>
              <p:cNvSpPr>
                <a:spLocks noChangeArrowheads="1"/>
              </p:cNvSpPr>
              <p:nvPr/>
            </p:nvSpPr>
            <p:spPr bwMode="gray">
              <a:xfrm>
                <a:off x="5379" y="384"/>
                <a:ext cx="93" cy="94"/>
              </a:xfrm>
              <a:prstGeom prst="ellipse">
                <a:avLst/>
              </a:prstGeom>
              <a:solidFill>
                <a:srgbClr val="075387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351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42" name="Oval 50"/>
              <p:cNvSpPr>
                <a:spLocks noChangeArrowheads="1"/>
              </p:cNvSpPr>
              <p:nvPr/>
            </p:nvSpPr>
            <p:spPr bwMode="gray">
              <a:xfrm>
                <a:off x="5089" y="528"/>
                <a:ext cx="93" cy="94"/>
              </a:xfrm>
              <a:prstGeom prst="ellipse">
                <a:avLst/>
              </a:prstGeom>
              <a:solidFill>
                <a:srgbClr val="075387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351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43" name="Oval 51"/>
              <p:cNvSpPr>
                <a:spLocks noChangeArrowheads="1"/>
              </p:cNvSpPr>
              <p:nvPr/>
            </p:nvSpPr>
            <p:spPr bwMode="gray">
              <a:xfrm>
                <a:off x="5233" y="528"/>
                <a:ext cx="96" cy="94"/>
              </a:xfrm>
              <a:prstGeom prst="ellipse">
                <a:avLst/>
              </a:prstGeom>
              <a:solidFill>
                <a:srgbClr val="075387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351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44" name="Oval 52"/>
              <p:cNvSpPr>
                <a:spLocks noChangeArrowheads="1"/>
              </p:cNvSpPr>
              <p:nvPr/>
            </p:nvSpPr>
            <p:spPr bwMode="gray">
              <a:xfrm>
                <a:off x="5379" y="528"/>
                <a:ext cx="93" cy="94"/>
              </a:xfrm>
              <a:prstGeom prst="ellipse">
                <a:avLst/>
              </a:prstGeom>
              <a:solidFill>
                <a:srgbClr val="075387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351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</p:grpSp>
        <p:sp>
          <p:nvSpPr>
            <p:cNvPr id="35" name="Text Box 54"/>
            <p:cNvSpPr txBox="1">
              <a:spLocks noChangeArrowheads="1"/>
            </p:cNvSpPr>
            <p:nvPr/>
          </p:nvSpPr>
          <p:spPr bwMode="gray">
            <a:xfrm>
              <a:off x="1215" y="1506"/>
              <a:ext cx="3757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3600" b="1" kern="0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黑体" pitchFamily="2" charset="-122"/>
                  <a:ea typeface="黑体" pitchFamily="2" charset="-122"/>
                </a:rPr>
                <a:t>二、问题分析</a:t>
              </a:r>
            </a:p>
          </p:txBody>
        </p:sp>
      </p:grpSp>
      <p:grpSp>
        <p:nvGrpSpPr>
          <p:cNvPr id="32" name="Group 104"/>
          <p:cNvGrpSpPr>
            <a:grpSpLocks/>
          </p:cNvGrpSpPr>
          <p:nvPr/>
        </p:nvGrpSpPr>
        <p:grpSpPr bwMode="auto">
          <a:xfrm>
            <a:off x="2351518" y="3550004"/>
            <a:ext cx="4425393" cy="750095"/>
            <a:chOff x="874" y="1484"/>
            <a:chExt cx="4125" cy="299"/>
          </a:xfrm>
        </p:grpSpPr>
        <p:sp>
          <p:nvSpPr>
            <p:cNvPr id="45" name="AutoShape 42"/>
            <p:cNvSpPr>
              <a:spLocks noChangeArrowheads="1"/>
            </p:cNvSpPr>
            <p:nvPr/>
          </p:nvSpPr>
          <p:spPr bwMode="gray">
            <a:xfrm>
              <a:off x="874" y="1484"/>
              <a:ext cx="4125" cy="299"/>
            </a:xfrm>
            <a:prstGeom prst="roundRect">
              <a:avLst>
                <a:gd name="adj" fmla="val 9106"/>
              </a:avLst>
            </a:prstGeom>
            <a:gradFill flip="none" rotWithShape="1">
              <a:gsLst>
                <a:gs pos="0">
                  <a:srgbClr val="7B9995">
                    <a:tint val="66000"/>
                    <a:satMod val="160000"/>
                  </a:srgbClr>
                </a:gs>
                <a:gs pos="50000">
                  <a:srgbClr val="7B9995">
                    <a:tint val="44500"/>
                    <a:satMod val="160000"/>
                  </a:srgbClr>
                </a:gs>
                <a:gs pos="100000">
                  <a:srgbClr val="7B9995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altLang="zh-CN" sz="1351" kern="0">
                <a:solidFill>
                  <a:srgbClr val="FFFFFF"/>
                </a:solidFill>
                <a:latin typeface="Calibri"/>
                <a:ea typeface="宋体"/>
              </a:endParaRPr>
            </a:p>
          </p:txBody>
        </p:sp>
        <p:grpSp>
          <p:nvGrpSpPr>
            <p:cNvPr id="46" name="Group 43"/>
            <p:cNvGrpSpPr>
              <a:grpSpLocks/>
            </p:cNvGrpSpPr>
            <p:nvPr/>
          </p:nvGrpSpPr>
          <p:grpSpPr bwMode="auto">
            <a:xfrm>
              <a:off x="955" y="1555"/>
              <a:ext cx="164" cy="157"/>
              <a:chOff x="5089" y="240"/>
              <a:chExt cx="383" cy="382"/>
            </a:xfrm>
          </p:grpSpPr>
          <p:sp>
            <p:nvSpPr>
              <p:cNvPr id="48" name="Oval 44"/>
              <p:cNvSpPr>
                <a:spLocks noChangeArrowheads="1"/>
              </p:cNvSpPr>
              <p:nvPr/>
            </p:nvSpPr>
            <p:spPr bwMode="gray">
              <a:xfrm>
                <a:off x="5089" y="240"/>
                <a:ext cx="93" cy="95"/>
              </a:xfrm>
              <a:prstGeom prst="ellipse">
                <a:avLst/>
              </a:prstGeom>
              <a:solidFill>
                <a:srgbClr val="075387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351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49" name="Oval 45"/>
              <p:cNvSpPr>
                <a:spLocks noChangeArrowheads="1"/>
              </p:cNvSpPr>
              <p:nvPr/>
            </p:nvSpPr>
            <p:spPr bwMode="gray">
              <a:xfrm>
                <a:off x="5233" y="240"/>
                <a:ext cx="96" cy="95"/>
              </a:xfrm>
              <a:prstGeom prst="ellipse">
                <a:avLst/>
              </a:prstGeom>
              <a:solidFill>
                <a:srgbClr val="075387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351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50" name="Oval 46"/>
              <p:cNvSpPr>
                <a:spLocks noChangeArrowheads="1"/>
              </p:cNvSpPr>
              <p:nvPr/>
            </p:nvSpPr>
            <p:spPr bwMode="gray">
              <a:xfrm>
                <a:off x="5379" y="240"/>
                <a:ext cx="93" cy="95"/>
              </a:xfrm>
              <a:prstGeom prst="ellipse">
                <a:avLst/>
              </a:prstGeom>
              <a:solidFill>
                <a:srgbClr val="075387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351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51" name="Oval 47"/>
              <p:cNvSpPr>
                <a:spLocks noChangeArrowheads="1"/>
              </p:cNvSpPr>
              <p:nvPr/>
            </p:nvSpPr>
            <p:spPr bwMode="gray">
              <a:xfrm>
                <a:off x="5089" y="384"/>
                <a:ext cx="93" cy="94"/>
              </a:xfrm>
              <a:prstGeom prst="ellipse">
                <a:avLst/>
              </a:prstGeom>
              <a:solidFill>
                <a:srgbClr val="075387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351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52" name="Oval 48"/>
              <p:cNvSpPr>
                <a:spLocks noChangeArrowheads="1"/>
              </p:cNvSpPr>
              <p:nvPr/>
            </p:nvSpPr>
            <p:spPr bwMode="gray">
              <a:xfrm>
                <a:off x="5233" y="384"/>
                <a:ext cx="96" cy="94"/>
              </a:xfrm>
              <a:prstGeom prst="ellipse">
                <a:avLst/>
              </a:prstGeom>
              <a:solidFill>
                <a:srgbClr val="075387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351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53" name="Oval 49"/>
              <p:cNvSpPr>
                <a:spLocks noChangeArrowheads="1"/>
              </p:cNvSpPr>
              <p:nvPr/>
            </p:nvSpPr>
            <p:spPr bwMode="gray">
              <a:xfrm>
                <a:off x="5379" y="384"/>
                <a:ext cx="93" cy="94"/>
              </a:xfrm>
              <a:prstGeom prst="ellipse">
                <a:avLst/>
              </a:prstGeom>
              <a:solidFill>
                <a:srgbClr val="075387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351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54" name="Oval 50"/>
              <p:cNvSpPr>
                <a:spLocks noChangeArrowheads="1"/>
              </p:cNvSpPr>
              <p:nvPr/>
            </p:nvSpPr>
            <p:spPr bwMode="gray">
              <a:xfrm>
                <a:off x="5089" y="528"/>
                <a:ext cx="93" cy="94"/>
              </a:xfrm>
              <a:prstGeom prst="ellipse">
                <a:avLst/>
              </a:prstGeom>
              <a:solidFill>
                <a:srgbClr val="075387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351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55" name="Oval 51"/>
              <p:cNvSpPr>
                <a:spLocks noChangeArrowheads="1"/>
              </p:cNvSpPr>
              <p:nvPr/>
            </p:nvSpPr>
            <p:spPr bwMode="gray">
              <a:xfrm>
                <a:off x="5233" y="528"/>
                <a:ext cx="96" cy="94"/>
              </a:xfrm>
              <a:prstGeom prst="ellipse">
                <a:avLst/>
              </a:prstGeom>
              <a:solidFill>
                <a:srgbClr val="075387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351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56" name="Oval 52"/>
              <p:cNvSpPr>
                <a:spLocks noChangeArrowheads="1"/>
              </p:cNvSpPr>
              <p:nvPr/>
            </p:nvSpPr>
            <p:spPr bwMode="gray">
              <a:xfrm>
                <a:off x="5379" y="528"/>
                <a:ext cx="93" cy="94"/>
              </a:xfrm>
              <a:prstGeom prst="ellipse">
                <a:avLst/>
              </a:prstGeom>
              <a:solidFill>
                <a:srgbClr val="075387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351" kern="0">
                  <a:solidFill>
                    <a:sysClr val="windowText" lastClr="000000"/>
                  </a:solidFill>
                  <a:ea typeface="宋体" pitchFamily="2" charset="-122"/>
                </a:endParaRPr>
              </a:p>
            </p:txBody>
          </p:sp>
        </p:grpSp>
        <p:sp>
          <p:nvSpPr>
            <p:cNvPr id="47" name="Text Box 54"/>
            <p:cNvSpPr txBox="1">
              <a:spLocks noChangeArrowheads="1"/>
            </p:cNvSpPr>
            <p:nvPr/>
          </p:nvSpPr>
          <p:spPr bwMode="gray">
            <a:xfrm>
              <a:off x="1215" y="1506"/>
              <a:ext cx="3757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3600" b="1" kern="0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黑体" pitchFamily="2" charset="-122"/>
                  <a:ea typeface="黑体" pitchFamily="2" charset="-122"/>
                </a:rPr>
                <a:t>三、工作建议</a:t>
              </a:r>
            </a:p>
          </p:txBody>
        </p:sp>
      </p:grpSp>
      <p:pic>
        <p:nvPicPr>
          <p:cNvPr id="57" name="图片 56" descr="30ba9252106f37c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5017" y="4478213"/>
            <a:ext cx="3672404" cy="1936917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  <p:custDataLst>
      <p:tags r:id="rId1"/>
    </p:custDataLst>
  </p:cSld>
  <p:clrMapOvr>
    <a:masterClrMapping/>
  </p:clrMapOvr>
  <p:transition spd="med" advTm="1137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21263" y="1556792"/>
            <a:ext cx="8400293" cy="174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1" indent="-342891" algn="just">
              <a:lnSpc>
                <a:spcPts val="43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专利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授权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迅猛增长，发明逐年增加，近</a:t>
            </a:r>
            <a:r>
              <a:rPr lang="en-US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5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年稳定在</a:t>
            </a:r>
            <a:r>
              <a:rPr lang="en-US" altLang="zh-CN" sz="2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100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件左右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  <a:p>
            <a:pPr marL="342891" indent="-342891" algn="just">
              <a:lnSpc>
                <a:spcPts val="43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国家级审定新品种（新兽药）稳定在</a:t>
            </a:r>
            <a:r>
              <a:rPr lang="en-US" altLang="zh-CN" sz="2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5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个</a:t>
            </a:r>
            <a:r>
              <a:rPr lang="en-US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/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年，省级在</a:t>
            </a:r>
            <a:r>
              <a:rPr lang="en-US" altLang="zh-CN" sz="2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20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个左右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  <a:p>
            <a:pPr marL="342891" indent="-342891" algn="just">
              <a:lnSpc>
                <a:spcPts val="43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入选四川省主推技术</a:t>
            </a:r>
            <a:r>
              <a:rPr lang="en-US" altLang="zh-CN" sz="2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5-10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项</a:t>
            </a:r>
            <a:r>
              <a:rPr lang="en-US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/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年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79712" y="3866835"/>
            <a:ext cx="902811" cy="374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kern="100" dirty="0">
                <a:solidFill>
                  <a:srgbClr val="0000FF"/>
                </a:solidFill>
                <a:latin typeface="Times New Roman" panose="02020603050405020304" pitchFamily="18" charset="0"/>
              </a:rPr>
              <a:t>授权专利</a:t>
            </a:r>
            <a:endParaRPr lang="zh-CN" altLang="zh-CN" sz="1400" b="1" kern="1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52120" y="3866835"/>
            <a:ext cx="1800493" cy="374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kern="100" dirty="0">
                <a:solidFill>
                  <a:srgbClr val="0000FF"/>
                </a:solidFill>
                <a:latin typeface="Times New Roman" panose="02020603050405020304" pitchFamily="18" charset="0"/>
              </a:rPr>
              <a:t>审定品种（新兽药）</a:t>
            </a:r>
            <a:endParaRPr lang="zh-CN" altLang="zh-CN" sz="1400" b="1" kern="1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2" name="图表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613096"/>
              </p:ext>
            </p:extLst>
          </p:nvPr>
        </p:nvGraphicFramePr>
        <p:xfrm>
          <a:off x="4597651" y="4232609"/>
          <a:ext cx="4408972" cy="1995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图表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258984"/>
              </p:ext>
            </p:extLst>
          </p:nvPr>
        </p:nvGraphicFramePr>
        <p:xfrm>
          <a:off x="432474" y="4149080"/>
          <a:ext cx="4316936" cy="2162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611560" y="880816"/>
            <a:ext cx="31455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79811" indent="-479811" algn="just">
              <a:lnSpc>
                <a:spcPct val="150000"/>
              </a:lnSpc>
              <a:buClr>
                <a:srgbClr val="FF0000"/>
              </a:buClr>
            </a:pP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专利和新品种</a:t>
            </a:r>
            <a:endParaRPr lang="en-US" altLang="zh-CN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2C253D1-14FA-4A39-B6E1-D542B04E1AAD}"/>
              </a:ext>
            </a:extLst>
          </p:cNvPr>
          <p:cNvSpPr/>
          <p:nvPr/>
        </p:nvSpPr>
        <p:spPr>
          <a:xfrm>
            <a:off x="0" y="116632"/>
            <a:ext cx="9108519" cy="6198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（四）科技成果产出亮点纷呈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AE96DEB-659D-447F-8BBF-9BE5815A8A46}"/>
              </a:ext>
            </a:extLst>
          </p:cNvPr>
          <p:cNvCxnSpPr/>
          <p:nvPr/>
        </p:nvCxnSpPr>
        <p:spPr>
          <a:xfrm>
            <a:off x="520" y="754561"/>
            <a:ext cx="910800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433545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45926" y="1554538"/>
            <a:ext cx="8745095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1" indent="-342891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en-US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10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年来，获省部级以上奖励</a:t>
            </a:r>
            <a:r>
              <a:rPr lang="en-US" altLang="zh-CN" sz="2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262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项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  <a:p>
            <a:pPr marL="342891" indent="-342891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国家级科技奖励</a:t>
            </a:r>
            <a:r>
              <a:rPr lang="en-US" altLang="zh-CN" sz="2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10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项，其中主持</a:t>
            </a:r>
            <a:r>
              <a:rPr lang="en-US" altLang="zh-CN" sz="2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5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项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  <a:p>
            <a:pPr marL="342891" indent="-342891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部省级科技一等奖</a:t>
            </a:r>
            <a:r>
              <a:rPr lang="en-US" altLang="zh-CN" sz="2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42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项，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实现了社科类省部级一等奖的新突破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</p:txBody>
      </p:sp>
      <p:pic>
        <p:nvPicPr>
          <p:cNvPr id="11" name="Picture 9" descr="C:\Users\TItansong\AppData\Roaming\Tencent\Users\461307267\QQ\WinTemp\RichOle\0P$3LIOTM4PMSGO02~(X%F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600" y="3429000"/>
            <a:ext cx="2229636" cy="14040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9" descr="C:\Users\TItansong\AppData\Roaming\Tencent\Users\461307267\QQ\WinTemp\RichOle\ZY)X(9{NOQ0A2V)(O@5}4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3769" y="4627890"/>
            <a:ext cx="2186843" cy="14040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C:\Users\Puhb\Desktop\学科双支计划推进工作会\周程.jpg"/>
          <p:cNvPicPr>
            <a:picLocks noChangeAspect="1" noChangeArrowheads="1"/>
          </p:cNvPicPr>
          <p:nvPr/>
        </p:nvPicPr>
        <p:blipFill>
          <a:blip r:embed="rId4"/>
          <a:srcRect t="10844"/>
          <a:stretch>
            <a:fillRect/>
          </a:stretch>
        </p:blipFill>
        <p:spPr bwMode="auto">
          <a:xfrm>
            <a:off x="4360581" y="3429000"/>
            <a:ext cx="2192181" cy="14040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9" y="4562256"/>
            <a:ext cx="2164612" cy="1469635"/>
          </a:xfrm>
          <a:prstGeom prst="round2DiagRect">
            <a:avLst>
              <a:gd name="adj1" fmla="val 16667"/>
              <a:gd name="adj2" fmla="val 0"/>
            </a:avLst>
          </a:prstGeom>
          <a:ln w="635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611560" y="875856"/>
            <a:ext cx="256948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79811" indent="-479811" algn="just">
              <a:lnSpc>
                <a:spcPct val="150000"/>
              </a:lnSpc>
              <a:buClr>
                <a:srgbClr val="FF0000"/>
              </a:buClr>
            </a:pP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获奖成果</a:t>
            </a:r>
            <a:endParaRPr lang="en-US" altLang="zh-CN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2C253D1-14FA-4A39-B6E1-D542B04E1AAD}"/>
              </a:ext>
            </a:extLst>
          </p:cNvPr>
          <p:cNvSpPr/>
          <p:nvPr/>
        </p:nvSpPr>
        <p:spPr>
          <a:xfrm>
            <a:off x="0" y="116632"/>
            <a:ext cx="9108519" cy="6198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（四）科技成果产出亮点纷呈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AE96DEB-659D-447F-8BBF-9BE5815A8A46}"/>
              </a:ext>
            </a:extLst>
          </p:cNvPr>
          <p:cNvCxnSpPr/>
          <p:nvPr/>
        </p:nvCxnSpPr>
        <p:spPr>
          <a:xfrm>
            <a:off x="520" y="754561"/>
            <a:ext cx="910800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152341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98905" y="1052736"/>
            <a:ext cx="842156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1" indent="-342891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en-US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2018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年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国际软科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世界大学学术排名中</a:t>
            </a:r>
            <a:r>
              <a:rPr lang="zh-CN" altLang="zh-CN" sz="2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首次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上榜，全球排名前</a:t>
            </a:r>
            <a:r>
              <a:rPr lang="en-US" altLang="zh-CN" sz="2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901-1000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名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，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  <a:p>
            <a:pPr marL="342891" indent="-342891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全国农业类高校排名居第</a:t>
            </a:r>
            <a:r>
              <a:rPr lang="en-US" altLang="zh-CN" sz="2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8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位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  <a:p>
            <a:pPr marL="342891" indent="-342891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四川唯一上榜的省属高校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312232"/>
              </p:ext>
            </p:extLst>
          </p:nvPr>
        </p:nvGraphicFramePr>
        <p:xfrm>
          <a:off x="1718756" y="3596704"/>
          <a:ext cx="5630413" cy="2592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5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94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4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300" b="1" kern="0" dirty="0">
                          <a:effectLst/>
                        </a:rPr>
                        <a:t>序号</a:t>
                      </a:r>
                      <a:endParaRPr lang="zh-CN" sz="13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300" b="1" kern="0" dirty="0">
                          <a:effectLst/>
                        </a:rPr>
                        <a:t>学校名称</a:t>
                      </a:r>
                      <a:endParaRPr lang="zh-CN" sz="13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300" b="1" kern="0" dirty="0">
                          <a:effectLst/>
                        </a:rPr>
                        <a:t>学术世界排名</a:t>
                      </a:r>
                      <a:endParaRPr lang="zh-CN" sz="13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300" b="1" kern="0" dirty="0">
                          <a:effectLst/>
                        </a:rPr>
                        <a:t>学术中国高校排名</a:t>
                      </a:r>
                      <a:endParaRPr lang="zh-CN" sz="13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 dirty="0">
                          <a:effectLst/>
                        </a:rPr>
                        <a:t>1</a:t>
                      </a:r>
                      <a:endParaRPr lang="zh-CN" sz="13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300" kern="0" dirty="0">
                          <a:effectLst/>
                        </a:rPr>
                        <a:t>中国农业大学</a:t>
                      </a:r>
                      <a:endParaRPr lang="zh-CN" sz="13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 dirty="0">
                          <a:effectLst/>
                        </a:rPr>
                        <a:t>301-400</a:t>
                      </a:r>
                      <a:endParaRPr lang="zh-CN" sz="13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300" kern="0">
                          <a:effectLst/>
                        </a:rPr>
                        <a:t>24</a:t>
                      </a:r>
                      <a:endParaRPr lang="zh-CN" sz="13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effectLst/>
                        </a:rPr>
                        <a:t>2</a:t>
                      </a:r>
                      <a:endParaRPr lang="zh-CN" sz="13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300" kern="0" dirty="0">
                          <a:effectLst/>
                        </a:rPr>
                        <a:t>南京农业大学</a:t>
                      </a:r>
                      <a:endParaRPr lang="zh-CN" sz="13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 dirty="0">
                          <a:effectLst/>
                        </a:rPr>
                        <a:t>301-400</a:t>
                      </a:r>
                      <a:endParaRPr lang="zh-CN" sz="13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300" kern="0">
                          <a:effectLst/>
                        </a:rPr>
                        <a:t>28</a:t>
                      </a:r>
                      <a:endParaRPr lang="zh-CN" sz="13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effectLst/>
                        </a:rPr>
                        <a:t>3</a:t>
                      </a:r>
                      <a:endParaRPr lang="zh-CN" sz="13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300" kern="0">
                          <a:effectLst/>
                        </a:rPr>
                        <a:t>华中农业大学</a:t>
                      </a:r>
                      <a:endParaRPr lang="zh-CN" sz="13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 dirty="0">
                          <a:effectLst/>
                        </a:rPr>
                        <a:t>401-500</a:t>
                      </a:r>
                      <a:endParaRPr lang="zh-CN" sz="13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300" kern="0" dirty="0">
                          <a:effectLst/>
                        </a:rPr>
                        <a:t>43</a:t>
                      </a:r>
                      <a:endParaRPr lang="zh-CN" sz="13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effectLst/>
                        </a:rPr>
                        <a:t>4</a:t>
                      </a:r>
                      <a:endParaRPr lang="zh-CN" sz="13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300" kern="0" dirty="0">
                          <a:effectLst/>
                        </a:rPr>
                        <a:t>西北农林科技大学</a:t>
                      </a:r>
                      <a:endParaRPr lang="zh-CN" sz="13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 dirty="0">
                          <a:effectLst/>
                        </a:rPr>
                        <a:t>501-600</a:t>
                      </a:r>
                      <a:endParaRPr lang="zh-CN" sz="13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300" kern="0" dirty="0">
                          <a:effectLst/>
                        </a:rPr>
                        <a:t>57</a:t>
                      </a:r>
                      <a:endParaRPr lang="zh-CN" sz="13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effectLst/>
                        </a:rPr>
                        <a:t>5</a:t>
                      </a:r>
                      <a:endParaRPr lang="zh-CN" sz="13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300" kern="0" dirty="0">
                          <a:solidFill>
                            <a:srgbClr val="FF0000"/>
                          </a:solidFill>
                          <a:effectLst/>
                        </a:rPr>
                        <a:t>华南农业大学</a:t>
                      </a:r>
                      <a:endParaRPr lang="zh-CN" sz="13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 dirty="0">
                          <a:solidFill>
                            <a:srgbClr val="FF0000"/>
                          </a:solidFill>
                          <a:effectLst/>
                        </a:rPr>
                        <a:t>701-800</a:t>
                      </a:r>
                      <a:endParaRPr lang="zh-CN" sz="13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300" kern="0" dirty="0">
                          <a:solidFill>
                            <a:srgbClr val="FF0000"/>
                          </a:solidFill>
                          <a:effectLst/>
                        </a:rPr>
                        <a:t>93</a:t>
                      </a:r>
                      <a:endParaRPr lang="zh-CN" sz="13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effectLst/>
                        </a:rPr>
                        <a:t>6</a:t>
                      </a:r>
                      <a:endParaRPr lang="zh-CN" sz="13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300" kern="0" dirty="0">
                          <a:effectLst/>
                        </a:rPr>
                        <a:t>北京林业大学</a:t>
                      </a:r>
                      <a:endParaRPr lang="zh-CN" sz="13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 dirty="0">
                          <a:effectLst/>
                        </a:rPr>
                        <a:t>801-900</a:t>
                      </a:r>
                      <a:endParaRPr lang="zh-CN" sz="13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300" kern="0" dirty="0">
                          <a:effectLst/>
                        </a:rPr>
                        <a:t>97</a:t>
                      </a:r>
                      <a:endParaRPr lang="zh-CN" sz="13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0">
                          <a:effectLst/>
                        </a:rPr>
                        <a:t>7</a:t>
                      </a:r>
                      <a:endParaRPr lang="zh-CN" sz="13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300" kern="100" dirty="0">
                          <a:solidFill>
                            <a:srgbClr val="FF0000"/>
                          </a:solidFill>
                          <a:effectLst/>
                        </a:rPr>
                        <a:t>福建农林大学</a:t>
                      </a:r>
                      <a:endParaRPr lang="zh-CN" sz="13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FF0000"/>
                          </a:solidFill>
                          <a:effectLst/>
                        </a:rPr>
                        <a:t>801-900</a:t>
                      </a:r>
                      <a:endParaRPr lang="zh-CN" sz="13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zh-CN" sz="13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0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zh-CN" sz="13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300" b="1" kern="0" dirty="0">
                          <a:solidFill>
                            <a:srgbClr val="FF0000"/>
                          </a:solidFill>
                          <a:effectLst/>
                        </a:rPr>
                        <a:t>四川农业大学</a:t>
                      </a:r>
                      <a:endParaRPr lang="zh-CN" sz="13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0" dirty="0">
                          <a:solidFill>
                            <a:srgbClr val="FF0000"/>
                          </a:solidFill>
                          <a:effectLst/>
                        </a:rPr>
                        <a:t>901-1000</a:t>
                      </a:r>
                      <a:endParaRPr lang="zh-CN" sz="13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0" dirty="0">
                          <a:solidFill>
                            <a:srgbClr val="FF0000"/>
                          </a:solidFill>
                          <a:effectLst/>
                        </a:rPr>
                        <a:t>123</a:t>
                      </a:r>
                      <a:endParaRPr lang="zh-CN" sz="13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3" name="矩形 22"/>
          <p:cNvSpPr/>
          <p:nvPr/>
        </p:nvSpPr>
        <p:spPr>
          <a:xfrm>
            <a:off x="2309168" y="3158122"/>
            <a:ext cx="3724096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zh-CN" altLang="zh-CN" sz="15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国内农林高等院校中</a:t>
            </a:r>
            <a:r>
              <a:rPr lang="zh-CN" altLang="en-US" sz="15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学术</a:t>
            </a:r>
            <a:r>
              <a:rPr lang="zh-CN" altLang="zh-CN" sz="15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排名情况表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2C253D1-14FA-4A39-B6E1-D542B04E1AAD}"/>
              </a:ext>
            </a:extLst>
          </p:cNvPr>
          <p:cNvSpPr/>
          <p:nvPr/>
        </p:nvSpPr>
        <p:spPr>
          <a:xfrm>
            <a:off x="-20296" y="133341"/>
            <a:ext cx="9108519" cy="6198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（五）学术声誉明显提升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AE96DEB-659D-447F-8BBF-9BE5815A8A46}"/>
              </a:ext>
            </a:extLst>
          </p:cNvPr>
          <p:cNvCxnSpPr/>
          <p:nvPr/>
        </p:nvCxnSpPr>
        <p:spPr>
          <a:xfrm>
            <a:off x="0" y="753213"/>
            <a:ext cx="910800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460997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05924" y="116632"/>
            <a:ext cx="8486555" cy="41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buClr>
                <a:srgbClr val="E46C0A"/>
              </a:buClr>
            </a:pP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       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综上所述，学校科技工作</a:t>
            </a:r>
            <a:r>
              <a:rPr lang="zh-CN" altLang="zh-CN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取得了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一系列</a:t>
            </a:r>
            <a:r>
              <a:rPr lang="zh-CN" altLang="zh-CN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有目共睹的新突破、新佳绩和新业绩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，无疑</a:t>
            </a:r>
            <a:r>
              <a:rPr lang="zh-CN" altLang="zh-CN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是发展最快最好的时期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。</a:t>
            </a:r>
            <a:endParaRPr lang="en-US" altLang="zh-CN" sz="2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 marL="342891" indent="-342891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呈现出人才</a:t>
            </a:r>
            <a:r>
              <a:rPr lang="en-US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-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项目</a:t>
            </a:r>
            <a:r>
              <a:rPr lang="en-US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-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基地</a:t>
            </a:r>
            <a:r>
              <a:rPr lang="en-US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-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成果一体化快速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的发展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崭新格局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  <a:p>
            <a:pPr marL="342891" indent="-342891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学校核心竞争力和社会影响力快速提升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  <a:p>
            <a:pPr marL="342891" indent="-342891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en-US" sz="2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广大教师发扬</a:t>
            </a:r>
            <a:r>
              <a:rPr lang="zh-CN" altLang="en-US" sz="21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川农大精神</a:t>
            </a:r>
            <a:r>
              <a:rPr lang="zh-CN" altLang="en-US" sz="21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勇于创新、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辛勤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工作、甘于奉献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  <a:p>
            <a:pPr marL="342891" indent="-342891" algn="just">
              <a:lnSpc>
                <a:spcPts val="32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en-US" sz="2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学生为本、学术为天、学科为纲、学者为上的治学理念</a:t>
            </a:r>
            <a:endParaRPr lang="en-US" altLang="zh-CN" sz="21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891" indent="-342891" algn="just">
              <a:lnSpc>
                <a:spcPts val="32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en-US" sz="2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成都校区建设、</a:t>
            </a:r>
            <a:r>
              <a:rPr lang="zh-CN" altLang="zh-CN" sz="2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专业研究所组建</a:t>
            </a:r>
            <a:r>
              <a:rPr lang="zh-CN" altLang="en-US" sz="2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一校三区统筹</a:t>
            </a:r>
            <a:r>
              <a:rPr lang="zh-CN" altLang="en-US" sz="2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</a:t>
            </a:r>
          </a:p>
          <a:p>
            <a:pPr marL="342891" indent="-342891" algn="just">
              <a:lnSpc>
                <a:spcPts val="32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zh-CN" sz="2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双支计划、教职工奖励和业绩计分等一系列制度</a:t>
            </a:r>
            <a:r>
              <a:rPr lang="zh-CN" altLang="en-US" sz="2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</a:t>
            </a:r>
            <a:endParaRPr lang="en-US" altLang="zh-CN" sz="21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 l="4293" r="5546"/>
          <a:stretch>
            <a:fillRect/>
          </a:stretch>
        </p:blipFill>
        <p:spPr bwMode="auto">
          <a:xfrm>
            <a:off x="566422" y="4644336"/>
            <a:ext cx="2226156" cy="1388939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175" y="4644336"/>
            <a:ext cx="2290380" cy="1388939"/>
          </a:xfrm>
          <a:prstGeom prst="rect">
            <a:avLst/>
          </a:prstGeom>
          <a:ln w="66675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" name="组合 1"/>
          <p:cNvGrpSpPr/>
          <p:nvPr/>
        </p:nvGrpSpPr>
        <p:grpSpPr>
          <a:xfrm>
            <a:off x="5940152" y="4437113"/>
            <a:ext cx="2160240" cy="1799978"/>
            <a:chOff x="5551150" y="4084977"/>
            <a:chExt cx="2613566" cy="2080105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51150" y="4092881"/>
              <a:ext cx="1576487" cy="206826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86575" y="4088915"/>
              <a:ext cx="1576487" cy="207616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22000" y="4091157"/>
              <a:ext cx="1576487" cy="206999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7" y="4084977"/>
              <a:ext cx="1576489" cy="206826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908367717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4">
            <a:extLst>
              <a:ext uri="{FF2B5EF4-FFF2-40B4-BE49-F238E27FC236}">
                <a16:creationId xmlns:a16="http://schemas.microsoft.com/office/drawing/2014/main" id="{9761B37D-B82A-48F1-931F-0910181A5667}"/>
              </a:ext>
            </a:extLst>
          </p:cNvPr>
          <p:cNvGrpSpPr>
            <a:grpSpLocks/>
          </p:cNvGrpSpPr>
          <p:nvPr/>
        </p:nvGrpSpPr>
        <p:grpSpPr bwMode="auto">
          <a:xfrm>
            <a:off x="1471234" y="1844824"/>
            <a:ext cx="6085040" cy="1080120"/>
            <a:chOff x="871" y="1484"/>
            <a:chExt cx="4128" cy="299"/>
          </a:xfrm>
        </p:grpSpPr>
        <p:sp>
          <p:nvSpPr>
            <p:cNvPr id="5" name="AutoShape 42">
              <a:extLst>
                <a:ext uri="{FF2B5EF4-FFF2-40B4-BE49-F238E27FC236}">
                  <a16:creationId xmlns:a16="http://schemas.microsoft.com/office/drawing/2014/main" id="{ACAEFEF3-0B66-47E2-8548-C5BE5FE35DB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4" y="1484"/>
              <a:ext cx="4125" cy="299"/>
            </a:xfrm>
            <a:prstGeom prst="roundRect">
              <a:avLst>
                <a:gd name="adj" fmla="val 9106"/>
              </a:avLst>
            </a:prstGeom>
            <a:gradFill flip="none" rotWithShape="1">
              <a:gsLst>
                <a:gs pos="0">
                  <a:srgbClr val="7B9995">
                    <a:tint val="66000"/>
                    <a:satMod val="160000"/>
                  </a:srgbClr>
                </a:gs>
                <a:gs pos="50000">
                  <a:srgbClr val="7B9995">
                    <a:tint val="44500"/>
                    <a:satMod val="160000"/>
                  </a:srgbClr>
                </a:gs>
                <a:gs pos="100000">
                  <a:srgbClr val="7B9995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altLang="zh-CN" sz="1351" kern="0">
                <a:solidFill>
                  <a:srgbClr val="FFFFFF"/>
                </a:solidFill>
                <a:latin typeface="Calibri"/>
                <a:ea typeface="宋体"/>
              </a:endParaRPr>
            </a:p>
          </p:txBody>
        </p:sp>
        <p:sp>
          <p:nvSpPr>
            <p:cNvPr id="7" name="Text Box 54">
              <a:extLst>
                <a:ext uri="{FF2B5EF4-FFF2-40B4-BE49-F238E27FC236}">
                  <a16:creationId xmlns:a16="http://schemas.microsoft.com/office/drawing/2014/main" id="{07620416-3F4E-4445-AC37-5F7CDB4420A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71" y="1518"/>
              <a:ext cx="3757" cy="2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4800" b="1" kern="0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黑体" pitchFamily="2" charset="-122"/>
                  <a:ea typeface="黑体" pitchFamily="2" charset="-122"/>
                </a:rPr>
                <a:t>二、问题分析</a:t>
              </a:r>
            </a:p>
          </p:txBody>
        </p:sp>
      </p:grpSp>
      <p:pic>
        <p:nvPicPr>
          <p:cNvPr id="17" name="图片 16" descr="30ba9252106f37cb.jpg">
            <a:extLst>
              <a:ext uri="{FF2B5EF4-FFF2-40B4-BE49-F238E27FC236}">
                <a16:creationId xmlns:a16="http://schemas.microsoft.com/office/drawing/2014/main" id="{640CA17D-52C7-4183-B365-F27DD403E8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221088"/>
            <a:ext cx="3672404" cy="1936917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712740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41791" y="832542"/>
            <a:ext cx="8424936" cy="274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CN" altLang="en-US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双支创新团队稳定在</a:t>
            </a:r>
            <a:r>
              <a:rPr lang="en-US" altLang="zh-CN" sz="21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55</a:t>
            </a:r>
            <a:r>
              <a:rPr lang="zh-CN" altLang="en-US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个左右，团员常年占入选层次的</a:t>
            </a:r>
            <a:r>
              <a:rPr lang="en-US" altLang="zh-CN" sz="21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45%</a:t>
            </a:r>
            <a:r>
              <a:rPr lang="zh-CN" altLang="en-US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左右</a:t>
            </a:r>
            <a:endParaRPr lang="en-US" altLang="zh-CN" sz="21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2015</a:t>
            </a:r>
            <a:r>
              <a:rPr lang="zh-CN" altLang="en-US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年实现入选层次教师院</a:t>
            </a:r>
            <a:r>
              <a:rPr lang="en-US" altLang="zh-CN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(</a:t>
            </a:r>
            <a:r>
              <a:rPr lang="zh-CN" altLang="en-US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所</a:t>
            </a:r>
            <a:r>
              <a:rPr lang="en-US" altLang="zh-CN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)</a:t>
            </a:r>
            <a:r>
              <a:rPr lang="zh-CN" altLang="en-US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全覆盖，但有</a:t>
            </a:r>
            <a:r>
              <a:rPr lang="en-US" altLang="zh-CN" sz="21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12</a:t>
            </a:r>
            <a:r>
              <a:rPr lang="zh-CN" altLang="en-US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个学院尚未能建立双支团队</a:t>
            </a:r>
            <a:endParaRPr lang="en-US" altLang="zh-CN" sz="21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CN" altLang="en-US" sz="2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国家自然基金创新群体尚需突破</a:t>
            </a:r>
            <a:endParaRPr lang="en-US" altLang="zh-CN" sz="21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CN" altLang="en-US" sz="21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新进青年教师如何快速、有效融入团队（课题组）的工作亟待加强</a:t>
            </a:r>
            <a:endParaRPr lang="en-US" altLang="zh-CN" sz="21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2C253D1-14FA-4A39-B6E1-D542B04E1AAD}"/>
              </a:ext>
            </a:extLst>
          </p:cNvPr>
          <p:cNvSpPr/>
          <p:nvPr/>
        </p:nvSpPr>
        <p:spPr>
          <a:xfrm>
            <a:off x="0" y="116632"/>
            <a:ext cx="9108519" cy="6198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1942" indent="-361942">
              <a:lnSpc>
                <a:spcPct val="150000"/>
              </a:lnSpc>
              <a:spcAft>
                <a:spcPts val="1200"/>
              </a:spcAft>
              <a:buClr>
                <a:srgbClr val="E46C0A"/>
              </a:buClr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（一）创新团队建设还待加强</a:t>
            </a:r>
            <a:endParaRPr lang="en-US" altLang="zh-CN" sz="3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6AE96DEB-659D-447F-8BBF-9BE5815A8A46}"/>
              </a:ext>
            </a:extLst>
          </p:cNvPr>
          <p:cNvCxnSpPr/>
          <p:nvPr/>
        </p:nvCxnSpPr>
        <p:spPr>
          <a:xfrm>
            <a:off x="520" y="754561"/>
            <a:ext cx="910800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532748"/>
              </p:ext>
            </p:extLst>
          </p:nvPr>
        </p:nvGraphicFramePr>
        <p:xfrm>
          <a:off x="3923928" y="3572791"/>
          <a:ext cx="5040560" cy="229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4939629" y="5887510"/>
            <a:ext cx="3009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2009</a:t>
            </a:r>
            <a:r>
              <a:rPr lang="zh-CN" altLang="en-US" sz="1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-2018</a:t>
            </a:r>
            <a:r>
              <a:rPr lang="zh-CN" altLang="en-US" sz="1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年双支团队数量及人数情况</a:t>
            </a:r>
            <a:endParaRPr lang="zh-CN" altLang="en-US" sz="12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3568" y="3841353"/>
            <a:ext cx="257402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n-US" altLang="zh-CN" b="1" dirty="0">
                <a:latin typeface="+mn-ea"/>
              </a:rPr>
              <a:t>PI</a:t>
            </a:r>
            <a:r>
              <a:rPr lang="zh-CN" altLang="en-US" b="1" dirty="0">
                <a:latin typeface="+mn-ea"/>
              </a:rPr>
              <a:t>制：</a:t>
            </a:r>
            <a:r>
              <a:rPr lang="zh-CN" altLang="en-US" dirty="0">
                <a:latin typeface="+mn-ea"/>
              </a:rPr>
              <a:t>个体户</a:t>
            </a:r>
          </a:p>
          <a:p>
            <a:pPr>
              <a:lnSpc>
                <a:spcPts val="3300"/>
              </a:lnSpc>
            </a:pPr>
            <a:r>
              <a:rPr lang="zh-CN" altLang="en-US" b="1" dirty="0">
                <a:latin typeface="+mn-ea"/>
              </a:rPr>
              <a:t>团队：</a:t>
            </a:r>
            <a:r>
              <a:rPr lang="zh-CN" altLang="en-US" dirty="0">
                <a:latin typeface="+mn-ea"/>
              </a:rPr>
              <a:t>联产承包</a:t>
            </a:r>
          </a:p>
          <a:p>
            <a:pPr>
              <a:lnSpc>
                <a:spcPts val="3300"/>
              </a:lnSpc>
            </a:pPr>
            <a:r>
              <a:rPr lang="zh-CN" altLang="en-US" b="1" dirty="0">
                <a:latin typeface="+mn-ea"/>
              </a:rPr>
              <a:t>协同：</a:t>
            </a:r>
            <a:r>
              <a:rPr lang="zh-CN" altLang="en-US" dirty="0">
                <a:latin typeface="+mn-ea"/>
              </a:rPr>
              <a:t>土地流转</a:t>
            </a:r>
          </a:p>
          <a:p>
            <a:pPr>
              <a:lnSpc>
                <a:spcPts val="3300"/>
              </a:lnSpc>
            </a:pPr>
            <a:r>
              <a:rPr lang="zh-CN" altLang="en-US" b="1" dirty="0">
                <a:latin typeface="+mn-ea"/>
              </a:rPr>
              <a:t>大科学：</a:t>
            </a:r>
            <a:r>
              <a:rPr lang="zh-CN" altLang="en-US" dirty="0">
                <a:latin typeface="+mn-ea"/>
              </a:rPr>
              <a:t>新农村</a:t>
            </a:r>
          </a:p>
        </p:txBody>
      </p:sp>
      <p:sp>
        <p:nvSpPr>
          <p:cNvPr id="3" name="矩形 2"/>
          <p:cNvSpPr/>
          <p:nvPr/>
        </p:nvSpPr>
        <p:spPr>
          <a:xfrm>
            <a:off x="539552" y="5820881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科研组织方式与农村生产方式</a:t>
            </a:r>
          </a:p>
        </p:txBody>
      </p:sp>
    </p:spTree>
    <p:extLst>
      <p:ext uri="{BB962C8B-B14F-4D97-AF65-F5344CB8AC3E}">
        <p14:creationId xmlns:p14="http://schemas.microsoft.com/office/powerpoint/2010/main" val="1485685327"/>
      </p:ext>
    </p:extLst>
  </p:cSld>
  <p:clrMapOvr>
    <a:masterClrMapping/>
  </p:clrMapOvr>
  <p:transition spd="med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67544" y="1047516"/>
            <a:ext cx="842493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189" algn="just">
              <a:lnSpc>
                <a:spcPct val="150000"/>
              </a:lnSpc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u"/>
            </a:pP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创新驱动，全面落实</a:t>
            </a:r>
            <a:r>
              <a:rPr lang="en-US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《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深化科技体制改革实施方案</a:t>
            </a:r>
            <a:r>
              <a:rPr lang="en-US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》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  <a:sym typeface="微软雅黑" panose="020B0503020204020204" pitchFamily="34" charset="-122"/>
            </a:endParaRPr>
          </a:p>
          <a:p>
            <a:pPr indent="457189" algn="just">
              <a:lnSpc>
                <a:spcPct val="150000"/>
              </a:lnSpc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u"/>
            </a:pP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  <a:sym typeface="宋体" panose="02010600030101010101" pitchFamily="2" charset="-122"/>
              </a:rPr>
              <a:t>转变政府职能，全面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  <a:sym typeface="微软雅黑" panose="020B0503020204020204" pitchFamily="34" charset="-122"/>
              </a:rPr>
              <a:t>深化科技计划、科技奖励制度等改革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  <a:sym typeface="微软雅黑" panose="020B0503020204020204" pitchFamily="34" charset="-122"/>
            </a:endParaRPr>
          </a:p>
          <a:p>
            <a:pPr indent="457189" algn="just">
              <a:lnSpc>
                <a:spcPct val="150000"/>
              </a:lnSpc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u"/>
            </a:pP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重大项目首席专家领衔，科研项目和成果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奖励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专家评审制度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  <a:p>
            <a:pPr indent="457189" algn="just">
              <a:lnSpc>
                <a:spcPct val="150000"/>
              </a:lnSpc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u"/>
            </a:pP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请进来、走出去工作有待进一步强化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2C253D1-14FA-4A39-B6E1-D542B04E1AAD}"/>
              </a:ext>
            </a:extLst>
          </p:cNvPr>
          <p:cNvSpPr/>
          <p:nvPr/>
        </p:nvSpPr>
        <p:spPr>
          <a:xfrm>
            <a:off x="0" y="116632"/>
            <a:ext cx="9108519" cy="6198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1942" indent="-361942">
              <a:lnSpc>
                <a:spcPct val="150000"/>
              </a:lnSpc>
              <a:spcAft>
                <a:spcPts val="1200"/>
              </a:spcAft>
              <a:buClr>
                <a:srgbClr val="E46C0A"/>
              </a:buClr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（二）学术交流与合作还待深入</a:t>
            </a:r>
            <a:endParaRPr lang="en-US" altLang="zh-CN" sz="3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6AE96DEB-659D-447F-8BBF-9BE5815A8A46}"/>
              </a:ext>
            </a:extLst>
          </p:cNvPr>
          <p:cNvCxnSpPr/>
          <p:nvPr/>
        </p:nvCxnSpPr>
        <p:spPr>
          <a:xfrm>
            <a:off x="520" y="754561"/>
            <a:ext cx="910800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92" y="4121429"/>
            <a:ext cx="2474889" cy="1693468"/>
          </a:xfrm>
          <a:prstGeom prst="rect">
            <a:avLst/>
          </a:prstGeom>
          <a:ln w="254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096" y="4119256"/>
            <a:ext cx="2454091" cy="1695641"/>
          </a:xfrm>
          <a:prstGeom prst="rect">
            <a:avLst/>
          </a:prstGeom>
          <a:ln w="254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858" y="4119255"/>
            <a:ext cx="2495582" cy="1695641"/>
          </a:xfrm>
          <a:prstGeom prst="rect">
            <a:avLst/>
          </a:prstGeom>
          <a:ln w="254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47523830"/>
      </p:ext>
    </p:extLst>
  </p:cSld>
  <p:clrMapOvr>
    <a:masterClrMapping/>
  </p:clrMapOvr>
  <p:transition spd="med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97149" y="1124744"/>
            <a:ext cx="831421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189" algn="just">
              <a:lnSpc>
                <a:spcPct val="150000"/>
              </a:lnSpc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u"/>
            </a:pPr>
            <a:r>
              <a:rPr lang="zh-CN" altLang="en-US" sz="2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政策层面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：科研项目管理</a:t>
            </a:r>
            <a:r>
              <a:rPr lang="zh-CN" altLang="en-US" sz="22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-18030" pitchFamily="49" charset="-122"/>
              </a:rPr>
              <a:t>“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放管服</a:t>
            </a:r>
            <a:r>
              <a:rPr lang="zh-CN" altLang="en-US" sz="22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-18030" pitchFamily="49" charset="-122"/>
              </a:rPr>
              <a:t>”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；</a:t>
            </a:r>
            <a:r>
              <a:rPr lang="zh-CN" altLang="en-US" sz="2200" b="1" noProof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  <a:sym typeface="Arial" panose="020B0604020202020204" pitchFamily="34" charset="0"/>
              </a:rPr>
              <a:t>内部控制和自律</a:t>
            </a:r>
            <a:r>
              <a:rPr lang="en-US" altLang="zh-CN" sz="2200" b="1" noProof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  <a:sym typeface="Arial" panose="020B0604020202020204" pitchFamily="34" charset="0"/>
              </a:rPr>
              <a:t>+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  <a:sym typeface="微软雅黑" panose="020B0503020204020204" pitchFamily="34" charset="-122"/>
              </a:rPr>
              <a:t>外部监督</a:t>
            </a:r>
            <a:r>
              <a:rPr lang="en-US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  <a:sym typeface="微软雅黑" panose="020B0503020204020204" pitchFamily="34" charset="-122"/>
              </a:rPr>
              <a:t>+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  <a:sym typeface="微软雅黑" panose="020B0503020204020204" pitchFamily="34" charset="-122"/>
              </a:rPr>
              <a:t>第三方评估</a:t>
            </a:r>
            <a:r>
              <a:rPr lang="en-US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  <a:sym typeface="微软雅黑" panose="020B0503020204020204" pitchFamily="34" charset="-122"/>
              </a:rPr>
              <a:t>+</a:t>
            </a:r>
            <a:r>
              <a:rPr lang="zh-CN" altLang="en-US" sz="2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  <a:sym typeface="微软雅黑" panose="020B0503020204020204" pitchFamily="34" charset="-122"/>
              </a:rPr>
              <a:t>依托单位信用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  <a:sym typeface="微软雅黑" panose="020B0503020204020204" pitchFamily="34" charset="-122"/>
              </a:rPr>
              <a:t>管理制度；建立容错纠错机制，鼓励创新、鼓励探索，宽容失败、宽容失误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  <a:sym typeface="微软雅黑" panose="020B0503020204020204" pitchFamily="34" charset="-122"/>
            </a:endParaRPr>
          </a:p>
          <a:p>
            <a:pPr indent="457189" algn="just">
              <a:lnSpc>
                <a:spcPct val="150000"/>
              </a:lnSpc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u"/>
            </a:pPr>
            <a:r>
              <a:rPr lang="zh-CN" altLang="en-US" sz="2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管理层面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：政策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  <a:sym typeface="微软雅黑" panose="020B0503020204020204" pitchFamily="34" charset="-122"/>
              </a:rPr>
              <a:t>落地落实；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加强目标、过程和经费</a:t>
            </a:r>
            <a:r>
              <a:rPr lang="zh-CN" altLang="en-US" sz="2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规范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管理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  <a:p>
            <a:pPr indent="457189" algn="just">
              <a:lnSpc>
                <a:spcPct val="150000"/>
              </a:lnSpc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u"/>
            </a:pPr>
            <a:r>
              <a:rPr lang="zh-CN" altLang="en-US" sz="2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实施层面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：认真组织项目实施；遵守科研诚信、学术道德、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科研行为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规范；合理、科学、规范使用经费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  <a:p>
            <a:pPr indent="457189" algn="just">
              <a:lnSpc>
                <a:spcPct val="150000"/>
              </a:lnSpc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u"/>
            </a:pP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对部门之间、与院（所）之间的管理协同提出了新的更高要求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2C253D1-14FA-4A39-B6E1-D542B04E1AAD}"/>
              </a:ext>
            </a:extLst>
          </p:cNvPr>
          <p:cNvSpPr/>
          <p:nvPr/>
        </p:nvSpPr>
        <p:spPr>
          <a:xfrm>
            <a:off x="0" y="116632"/>
            <a:ext cx="9108519" cy="6198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1942" indent="-361942">
              <a:lnSpc>
                <a:spcPct val="150000"/>
              </a:lnSpc>
              <a:spcAft>
                <a:spcPts val="1200"/>
              </a:spcAft>
              <a:buClr>
                <a:srgbClr val="E46C0A"/>
              </a:buClr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（三）管理协同还待提升</a:t>
            </a:r>
            <a:endParaRPr lang="en-US" altLang="zh-CN" sz="3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6AE96DEB-659D-447F-8BBF-9BE5815A8A46}"/>
              </a:ext>
            </a:extLst>
          </p:cNvPr>
          <p:cNvCxnSpPr/>
          <p:nvPr/>
        </p:nvCxnSpPr>
        <p:spPr>
          <a:xfrm>
            <a:off x="520" y="754561"/>
            <a:ext cx="910800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758933"/>
      </p:ext>
    </p:extLst>
  </p:cSld>
  <p:clrMapOvr>
    <a:masterClrMapping/>
  </p:clrMapOvr>
  <p:transition spd="med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4">
            <a:extLst>
              <a:ext uri="{FF2B5EF4-FFF2-40B4-BE49-F238E27FC236}">
                <a16:creationId xmlns:a16="http://schemas.microsoft.com/office/drawing/2014/main" id="{9761B37D-B82A-48F1-931F-0910181A5667}"/>
              </a:ext>
            </a:extLst>
          </p:cNvPr>
          <p:cNvGrpSpPr>
            <a:grpSpLocks/>
          </p:cNvGrpSpPr>
          <p:nvPr/>
        </p:nvGrpSpPr>
        <p:grpSpPr bwMode="auto">
          <a:xfrm>
            <a:off x="1471234" y="1844824"/>
            <a:ext cx="6085040" cy="1080120"/>
            <a:chOff x="871" y="1484"/>
            <a:chExt cx="4128" cy="299"/>
          </a:xfrm>
        </p:grpSpPr>
        <p:sp>
          <p:nvSpPr>
            <p:cNvPr id="5" name="AutoShape 42">
              <a:extLst>
                <a:ext uri="{FF2B5EF4-FFF2-40B4-BE49-F238E27FC236}">
                  <a16:creationId xmlns:a16="http://schemas.microsoft.com/office/drawing/2014/main" id="{ACAEFEF3-0B66-47E2-8548-C5BE5FE35DB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4" y="1484"/>
              <a:ext cx="4125" cy="299"/>
            </a:xfrm>
            <a:prstGeom prst="roundRect">
              <a:avLst>
                <a:gd name="adj" fmla="val 9106"/>
              </a:avLst>
            </a:prstGeom>
            <a:gradFill flip="none" rotWithShape="1">
              <a:gsLst>
                <a:gs pos="0">
                  <a:srgbClr val="7B9995">
                    <a:tint val="66000"/>
                    <a:satMod val="160000"/>
                  </a:srgbClr>
                </a:gs>
                <a:gs pos="50000">
                  <a:srgbClr val="7B9995">
                    <a:tint val="44500"/>
                    <a:satMod val="160000"/>
                  </a:srgbClr>
                </a:gs>
                <a:gs pos="100000">
                  <a:srgbClr val="7B9995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altLang="zh-CN" sz="1351" kern="0">
                <a:solidFill>
                  <a:srgbClr val="FFFFFF"/>
                </a:solidFill>
                <a:latin typeface="Calibri"/>
                <a:ea typeface="宋体"/>
              </a:endParaRPr>
            </a:p>
          </p:txBody>
        </p:sp>
        <p:sp>
          <p:nvSpPr>
            <p:cNvPr id="7" name="Text Box 54">
              <a:extLst>
                <a:ext uri="{FF2B5EF4-FFF2-40B4-BE49-F238E27FC236}">
                  <a16:creationId xmlns:a16="http://schemas.microsoft.com/office/drawing/2014/main" id="{07620416-3F4E-4445-AC37-5F7CDB4420A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71" y="1518"/>
              <a:ext cx="3757" cy="2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4800" b="1" kern="0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黑体" pitchFamily="2" charset="-122"/>
                  <a:ea typeface="黑体" pitchFamily="2" charset="-122"/>
                </a:rPr>
                <a:t>三、工作建议</a:t>
              </a:r>
            </a:p>
          </p:txBody>
        </p:sp>
      </p:grpSp>
      <p:pic>
        <p:nvPicPr>
          <p:cNvPr id="17" name="图片 16" descr="30ba9252106f37cb.jpg">
            <a:extLst>
              <a:ext uri="{FF2B5EF4-FFF2-40B4-BE49-F238E27FC236}">
                <a16:creationId xmlns:a16="http://schemas.microsoft.com/office/drawing/2014/main" id="{640CA17D-52C7-4183-B365-F27DD403E8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221088"/>
            <a:ext cx="3672404" cy="1936917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2808545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02C253D1-14FA-4A39-B6E1-D542B04E1AAD}"/>
              </a:ext>
            </a:extLst>
          </p:cNvPr>
          <p:cNvSpPr/>
          <p:nvPr/>
        </p:nvSpPr>
        <p:spPr>
          <a:xfrm>
            <a:off x="520" y="116632"/>
            <a:ext cx="9108000" cy="6198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1942" indent="-361942">
              <a:lnSpc>
                <a:spcPct val="150000"/>
              </a:lnSpc>
              <a:spcAft>
                <a:spcPts val="1200"/>
              </a:spcAft>
              <a:buClr>
                <a:srgbClr val="E46C0A"/>
              </a:buClr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（一）组织引导，加快推动创新团队建设</a:t>
            </a:r>
            <a:endParaRPr lang="en-US" altLang="zh-CN" sz="3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6AE96DEB-659D-447F-8BBF-9BE5815A8A46}"/>
              </a:ext>
            </a:extLst>
          </p:cNvPr>
          <p:cNvCxnSpPr/>
          <p:nvPr/>
        </p:nvCxnSpPr>
        <p:spPr>
          <a:xfrm>
            <a:off x="520" y="740051"/>
            <a:ext cx="910800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34040" y="836712"/>
            <a:ext cx="8640960" cy="284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7338" indent="287338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630238" indent="-342900" algn="just" eaLnBrk="1" fontAlgn="base" hangingPunct="1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充分发挥各学科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专业带头人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和科研骨干的作用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  <a:p>
            <a:pPr marL="630238" indent="-342900" algn="just" eaLnBrk="1" fontAlgn="base" hangingPunct="1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倾斜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支持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、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培育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和建立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一批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双支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创新团队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  <a:p>
            <a:pPr marL="630238" indent="-342900" algn="just" eaLnBrk="1" fontAlgn="base" hangingPunct="1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打造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一批优势明显、特色突出、方向凝练的创新团队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  <a:p>
            <a:pPr marL="630238" indent="-342900" algn="just" eaLnBrk="1" fontAlgn="base" hangingPunct="1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进一步凸显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尊重个性的个人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探索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和创新团队研究相结合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的氛围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  <a:p>
            <a:pPr marL="630238" indent="-342900" algn="just" eaLnBrk="1" fontAlgn="base" hangingPunct="1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更加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注重吸纳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和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组织青年教师融入团队或课题组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651" y="4206262"/>
            <a:ext cx="2859349" cy="167640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997" y="4206262"/>
            <a:ext cx="2579219" cy="1685056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96" y="4214918"/>
            <a:ext cx="2752344" cy="167640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72697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4">
            <a:extLst>
              <a:ext uri="{FF2B5EF4-FFF2-40B4-BE49-F238E27FC236}">
                <a16:creationId xmlns:a16="http://schemas.microsoft.com/office/drawing/2014/main" id="{9761B37D-B82A-48F1-931F-0910181A5667}"/>
              </a:ext>
            </a:extLst>
          </p:cNvPr>
          <p:cNvGrpSpPr>
            <a:grpSpLocks/>
          </p:cNvGrpSpPr>
          <p:nvPr/>
        </p:nvGrpSpPr>
        <p:grpSpPr bwMode="auto">
          <a:xfrm>
            <a:off x="1471234" y="1844824"/>
            <a:ext cx="6085040" cy="1080120"/>
            <a:chOff x="871" y="1484"/>
            <a:chExt cx="4128" cy="299"/>
          </a:xfrm>
        </p:grpSpPr>
        <p:sp>
          <p:nvSpPr>
            <p:cNvPr id="5" name="AutoShape 42">
              <a:extLst>
                <a:ext uri="{FF2B5EF4-FFF2-40B4-BE49-F238E27FC236}">
                  <a16:creationId xmlns:a16="http://schemas.microsoft.com/office/drawing/2014/main" id="{ACAEFEF3-0B66-47E2-8548-C5BE5FE35DB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4" y="1484"/>
              <a:ext cx="4125" cy="299"/>
            </a:xfrm>
            <a:prstGeom prst="roundRect">
              <a:avLst>
                <a:gd name="adj" fmla="val 9106"/>
              </a:avLst>
            </a:prstGeom>
            <a:gradFill flip="none" rotWithShape="1">
              <a:gsLst>
                <a:gs pos="0">
                  <a:srgbClr val="7B9995">
                    <a:tint val="66000"/>
                    <a:satMod val="160000"/>
                  </a:srgbClr>
                </a:gs>
                <a:gs pos="50000">
                  <a:srgbClr val="7B9995">
                    <a:tint val="44500"/>
                    <a:satMod val="160000"/>
                  </a:srgbClr>
                </a:gs>
                <a:gs pos="100000">
                  <a:srgbClr val="7B9995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altLang="zh-CN" sz="1351" kern="0">
                <a:solidFill>
                  <a:srgbClr val="FFFFFF"/>
                </a:solidFill>
                <a:latin typeface="Calibri"/>
                <a:ea typeface="宋体"/>
              </a:endParaRPr>
            </a:p>
          </p:txBody>
        </p:sp>
        <p:sp>
          <p:nvSpPr>
            <p:cNvPr id="7" name="Text Box 54">
              <a:extLst>
                <a:ext uri="{FF2B5EF4-FFF2-40B4-BE49-F238E27FC236}">
                  <a16:creationId xmlns:a16="http://schemas.microsoft.com/office/drawing/2014/main" id="{07620416-3F4E-4445-AC37-5F7CDB4420A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71" y="1518"/>
              <a:ext cx="3757" cy="2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4800" b="1" kern="0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黑体" pitchFamily="2" charset="-122"/>
                  <a:ea typeface="黑体" pitchFamily="2" charset="-122"/>
                </a:rPr>
                <a:t>一、</a:t>
              </a:r>
              <a:r>
                <a:rPr lang="zh-CN" altLang="en-US" sz="4800" b="1" kern="0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黑体" pitchFamily="2" charset="-122"/>
                  <a:ea typeface="黑体" pitchFamily="2" charset="-122"/>
                  <a:sym typeface="华文中宋" pitchFamily="2" charset="-122"/>
                </a:rPr>
                <a:t>主要进展</a:t>
              </a:r>
              <a:endParaRPr lang="zh-CN" altLang="en-US" sz="48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黑体" pitchFamily="2" charset="-122"/>
                <a:ea typeface="黑体" pitchFamily="2" charset="-122"/>
              </a:endParaRPr>
            </a:p>
          </p:txBody>
        </p:sp>
      </p:grpSp>
      <p:pic>
        <p:nvPicPr>
          <p:cNvPr id="17" name="图片 16" descr="30ba9252106f37cb.jpg">
            <a:extLst>
              <a:ext uri="{FF2B5EF4-FFF2-40B4-BE49-F238E27FC236}">
                <a16:creationId xmlns:a16="http://schemas.microsoft.com/office/drawing/2014/main" id="{640CA17D-52C7-4183-B365-F27DD403E87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221088"/>
            <a:ext cx="3672404" cy="1936917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632171989"/>
      </p:ext>
    </p:extLst>
  </p:cSld>
  <p:clrMapOvr>
    <a:masterClrMapping/>
  </p:clrMapOvr>
  <p:transition spd="med" advTm="52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02C253D1-14FA-4A39-B6E1-D542B04E1AAD}"/>
              </a:ext>
            </a:extLst>
          </p:cNvPr>
          <p:cNvSpPr/>
          <p:nvPr/>
        </p:nvSpPr>
        <p:spPr>
          <a:xfrm>
            <a:off x="16996" y="116632"/>
            <a:ext cx="8712968" cy="6198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1942" indent="-361942">
              <a:lnSpc>
                <a:spcPct val="150000"/>
              </a:lnSpc>
              <a:spcAft>
                <a:spcPts val="1200"/>
              </a:spcAft>
              <a:buClr>
                <a:srgbClr val="E46C0A"/>
              </a:buClr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（二）</a:t>
            </a:r>
            <a:r>
              <a:rPr lang="zh-CN" altLang="zh-CN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增添措施</a:t>
            </a: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，不断实现新突破</a:t>
            </a:r>
            <a:endParaRPr lang="en-US" altLang="zh-CN" sz="3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6AE96DEB-659D-447F-8BBF-9BE5815A8A46}"/>
              </a:ext>
            </a:extLst>
          </p:cNvPr>
          <p:cNvCxnSpPr/>
          <p:nvPr/>
        </p:nvCxnSpPr>
        <p:spPr>
          <a:xfrm>
            <a:off x="0" y="736504"/>
            <a:ext cx="910800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70504" y="988173"/>
            <a:ext cx="8875484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7338" indent="287338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630238" indent="-34290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结合各院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（所）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建设发展现实需要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  <a:p>
            <a:pPr marL="630238" indent="-34290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用好用活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学校系列支持、激励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政策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  <a:p>
            <a:pPr marL="630238" indent="-34290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院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（所）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政策与学校政策互补互动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  <a:p>
            <a:pPr marL="630238" indent="-34290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实现不同类别学科专业代表性项目、成果、平台、人才等新突破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  <a:p>
            <a:pPr marL="630238" indent="-34290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提升科技工作对学科专业建设的支撑力与显示度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683568" y="3778947"/>
          <a:ext cx="3096344" cy="39660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6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国家自然（社科）青年基金</a:t>
                      </a:r>
                      <a:endParaRPr lang="zh-CN" sz="1800" b="1" kern="100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457162"/>
              </p:ext>
            </p:extLst>
          </p:nvPr>
        </p:nvGraphicFramePr>
        <p:xfrm>
          <a:off x="196108" y="4238159"/>
          <a:ext cx="4303884" cy="1883373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322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35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层次资助</a:t>
                      </a:r>
                      <a:endParaRPr lang="zh-CN" altLang="zh-CN" sz="1800" b="1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sz="18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万元</a:t>
                      </a:r>
                      <a:r>
                        <a:rPr lang="en-US" altLang="zh-CN" sz="18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8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8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</a:t>
                      </a:r>
                      <a:r>
                        <a:rPr lang="zh-CN" altLang="en-US" sz="18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高于</a:t>
                      </a:r>
                      <a:r>
                        <a:rPr lang="en-US" altLang="zh-CN" sz="1800" b="1" kern="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18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万元</a:t>
                      </a:r>
                      <a:endParaRPr lang="zh-CN" sz="18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3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科技奖励</a:t>
                      </a:r>
                      <a:endParaRPr lang="zh-CN" altLang="zh-CN" sz="1800" b="1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0.5</a:t>
                      </a:r>
                      <a:r>
                        <a:rPr lang="zh-CN" altLang="en-US" sz="1800" b="1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万元</a:t>
                      </a:r>
                      <a:r>
                        <a:rPr lang="en-US" altLang="zh-CN" sz="1800" b="1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+</a:t>
                      </a:r>
                      <a:r>
                        <a:rPr lang="zh-CN" altLang="en-US" sz="1800" b="1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间接经费的</a:t>
                      </a:r>
                      <a:r>
                        <a:rPr lang="en-US" altLang="zh-CN" sz="1800" b="1" kern="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20%</a:t>
                      </a:r>
                      <a:endParaRPr lang="zh-CN" altLang="en-US" sz="1800" b="1" kern="1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20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1800" b="1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业绩计分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 </a:t>
                      </a:r>
                      <a:r>
                        <a:rPr lang="zh-CN" sz="18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分，</a:t>
                      </a:r>
                      <a:r>
                        <a:rPr lang="zh-CN" altLang="en-US" sz="18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高于</a:t>
                      </a:r>
                      <a:r>
                        <a:rPr lang="en-US" altLang="zh-CN" sz="1800" b="1" kern="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</a:t>
                      </a:r>
                      <a:r>
                        <a:rPr lang="zh-CN" sz="18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万元</a:t>
                      </a:r>
                      <a:endParaRPr lang="zh-CN" sz="18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合   计</a:t>
                      </a:r>
                      <a:endParaRPr lang="zh-CN" sz="18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学校支持经费 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 </a:t>
                      </a:r>
                      <a:r>
                        <a:rPr lang="zh-CN" sz="18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万元</a:t>
                      </a:r>
                      <a:r>
                        <a:rPr lang="zh-CN" altLang="en-US" sz="18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左右</a:t>
                      </a:r>
                      <a:endParaRPr lang="zh-CN" sz="18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970555"/>
              </p:ext>
            </p:extLst>
          </p:nvPr>
        </p:nvGraphicFramePr>
        <p:xfrm>
          <a:off x="4716016" y="4269040"/>
          <a:ext cx="4229972" cy="1852492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343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6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06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特支后补助</a:t>
                      </a:r>
                      <a:endParaRPr lang="zh-CN" altLang="zh-CN" sz="1800" b="1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sz="18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万元</a:t>
                      </a:r>
                      <a:endParaRPr lang="zh-CN" sz="18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40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单列奖励</a:t>
                      </a:r>
                      <a:endParaRPr lang="zh-CN" altLang="zh-CN" sz="1800" b="1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1:2 </a:t>
                      </a:r>
                      <a:r>
                        <a:rPr lang="zh-CN" altLang="en-US" sz="1800" b="1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配套：</a:t>
                      </a:r>
                      <a:r>
                        <a:rPr lang="en-US" sz="1800" b="1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en-US" altLang="zh-CN" sz="1800" b="1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x2=</a:t>
                      </a:r>
                      <a:r>
                        <a:rPr lang="en-US" altLang="zh-CN" sz="1800" b="1" kern="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zh-CN" sz="18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万元</a:t>
                      </a:r>
                      <a:endParaRPr lang="zh-CN" sz="18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6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1800" b="1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业绩计分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 </a:t>
                      </a:r>
                      <a:r>
                        <a:rPr lang="zh-CN" sz="18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分，</a:t>
                      </a:r>
                      <a:r>
                        <a:rPr lang="zh-CN" altLang="en-US" sz="18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高于</a:t>
                      </a:r>
                      <a:r>
                        <a:rPr lang="en-US" altLang="zh-CN" sz="1800" b="1" kern="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1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.5 </a:t>
                      </a:r>
                      <a:r>
                        <a:rPr lang="zh-CN" sz="18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万元</a:t>
                      </a:r>
                      <a:endParaRPr lang="zh-CN" sz="18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合   计</a:t>
                      </a:r>
                      <a:endParaRPr lang="zh-CN" sz="18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学校支持经费超 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 </a:t>
                      </a:r>
                      <a:r>
                        <a:rPr lang="zh-CN" sz="18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万元</a:t>
                      </a:r>
                      <a:endParaRPr lang="zh-CN" sz="18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5282830" y="3772904"/>
          <a:ext cx="3096344" cy="39660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6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四川省科技进步三等奖</a:t>
                      </a:r>
                      <a:endParaRPr lang="zh-CN" sz="1800" b="1" kern="100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71541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02C253D1-14FA-4A39-B6E1-D542B04E1AAD}"/>
              </a:ext>
            </a:extLst>
          </p:cNvPr>
          <p:cNvSpPr/>
          <p:nvPr/>
        </p:nvSpPr>
        <p:spPr>
          <a:xfrm>
            <a:off x="-9053" y="116632"/>
            <a:ext cx="9153053" cy="6198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1942" indent="-361942">
              <a:lnSpc>
                <a:spcPct val="150000"/>
              </a:lnSpc>
              <a:spcAft>
                <a:spcPts val="1200"/>
              </a:spcAft>
              <a:buClr>
                <a:srgbClr val="E46C0A"/>
              </a:buClr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（三）齐抓共管，共同维护良好声誉</a:t>
            </a:r>
            <a:endParaRPr lang="en-US" altLang="zh-CN" sz="3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6AE96DEB-659D-447F-8BBF-9BE5815A8A46}"/>
              </a:ext>
            </a:extLst>
          </p:cNvPr>
          <p:cNvCxnSpPr/>
          <p:nvPr/>
        </p:nvCxnSpPr>
        <p:spPr>
          <a:xfrm>
            <a:off x="0" y="736504"/>
            <a:ext cx="910800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01913" y="908720"/>
            <a:ext cx="8875484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7338" indent="287338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630238" indent="-34290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完善校、院（所）和项目负责人三级管理体系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  <a:p>
            <a:pPr marL="630238" indent="-34290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共同肩负学校赋予的管理职责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  <a:p>
            <a:pPr marL="630238" indent="-34290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守住</a:t>
            </a:r>
            <a:r>
              <a:rPr lang="zh-CN" altLang="zh-CN" sz="2200" b="1" dirty="0">
                <a:solidFill>
                  <a:srgbClr val="0070C0"/>
                </a:solidFill>
                <a:latin typeface="宋体" panose="02010600030101010101" pitchFamily="2" charset="-122"/>
                <a:cs typeface="宋体-18030" pitchFamily="49" charset="-122"/>
              </a:rPr>
              <a:t>“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底线</a:t>
            </a:r>
            <a:r>
              <a:rPr lang="zh-CN" altLang="zh-CN" sz="2200" b="1" dirty="0">
                <a:solidFill>
                  <a:srgbClr val="0070C0"/>
                </a:solidFill>
                <a:latin typeface="宋体" panose="02010600030101010101" pitchFamily="2" charset="-122"/>
                <a:cs typeface="宋体-18030" pitchFamily="49" charset="-122"/>
              </a:rPr>
              <a:t>”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、不越</a:t>
            </a:r>
            <a:r>
              <a:rPr lang="zh-CN" altLang="zh-CN" sz="2200" b="1" dirty="0">
                <a:solidFill>
                  <a:srgbClr val="0070C0"/>
                </a:solidFill>
                <a:latin typeface="宋体" panose="02010600030101010101" pitchFamily="2" charset="-122"/>
                <a:cs typeface="宋体-18030" pitchFamily="49" charset="-122"/>
              </a:rPr>
              <a:t>“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红线</a:t>
            </a:r>
            <a:r>
              <a:rPr lang="zh-CN" altLang="zh-CN" sz="2200" b="1" dirty="0">
                <a:solidFill>
                  <a:srgbClr val="0070C0"/>
                </a:solidFill>
                <a:latin typeface="宋体" panose="02010600030101010101" pitchFamily="2" charset="-122"/>
                <a:cs typeface="宋体-18030" pitchFamily="49" charset="-122"/>
              </a:rPr>
              <a:t>”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、勿碰</a:t>
            </a:r>
            <a:r>
              <a:rPr lang="zh-CN" altLang="zh-CN" sz="2200" b="1" dirty="0">
                <a:solidFill>
                  <a:srgbClr val="0070C0"/>
                </a:solidFill>
                <a:latin typeface="宋体" panose="02010600030101010101" pitchFamily="2" charset="-122"/>
                <a:cs typeface="宋体-18030" pitchFamily="49" charset="-122"/>
              </a:rPr>
              <a:t>“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高压线</a:t>
            </a:r>
            <a:r>
              <a:rPr lang="zh-CN" altLang="zh-CN" sz="2200" b="1" dirty="0">
                <a:solidFill>
                  <a:srgbClr val="0070C0"/>
                </a:solidFill>
                <a:latin typeface="宋体" panose="02010600030101010101" pitchFamily="2" charset="-122"/>
                <a:cs typeface="宋体-18030" pitchFamily="49" charset="-122"/>
              </a:rPr>
              <a:t>”</a:t>
            </a:r>
            <a:endParaRPr lang="en-US" altLang="zh-CN" sz="2200" b="1" dirty="0">
              <a:solidFill>
                <a:srgbClr val="0070C0"/>
              </a:solidFill>
              <a:latin typeface="宋体" panose="02010600030101010101" pitchFamily="2" charset="-122"/>
              <a:cs typeface="宋体-18030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180728"/>
            <a:ext cx="1887579" cy="2615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3173839"/>
            <a:ext cx="1913764" cy="2631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6464" y="3180727"/>
            <a:ext cx="1945736" cy="2624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3140" y="3189846"/>
            <a:ext cx="1967526" cy="26154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34617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1" descr="C:\Users\TItansong\AppData\Roaming\Tencent\Users\277714778\QQ\WinTemp\RichOle\B][D2YRR(F_$PKXR(7A`CTJ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395536" y="487775"/>
            <a:ext cx="8568952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100"/>
              </a:lnSpc>
              <a:defRPr/>
            </a:pPr>
            <a:r>
              <a:rPr lang="zh-CN" altLang="en-US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       作为科技管理服务部门，在为学校科技工作跨越式、内涵式发展而</a:t>
            </a:r>
            <a:r>
              <a:rPr lang="zh-CN" altLang="zh-CN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欢欣鼓舞</a:t>
            </a:r>
            <a:r>
              <a:rPr lang="zh-CN" altLang="en-US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、</a:t>
            </a:r>
            <a:r>
              <a:rPr lang="zh-CN" altLang="zh-CN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信心百倍</a:t>
            </a:r>
            <a:r>
              <a:rPr lang="zh-CN" altLang="en-US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的同时，也深感自身工作距学校的要求、师生的期盼还有很大差距。借此机会，请允许我向各位领导和同志多年的关心、帮助、支持、理解和包容，表示崇高的敬意和最衷心的感谢！</a:t>
            </a:r>
            <a:endParaRPr lang="en-US" altLang="zh-CN" sz="24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  <a:p>
            <a:pPr>
              <a:lnSpc>
                <a:spcPts val="4100"/>
              </a:lnSpc>
              <a:defRPr/>
            </a:pPr>
            <a:r>
              <a:rPr lang="en-US" altLang="zh-CN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       </a:t>
            </a:r>
            <a:r>
              <a:rPr lang="zh-CN" altLang="en-US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谢谢大家聆听、敬请批评指正！</a:t>
            </a:r>
          </a:p>
        </p:txBody>
      </p:sp>
    </p:spTree>
    <p:extLst>
      <p:ext uri="{BB962C8B-B14F-4D97-AF65-F5344CB8AC3E}">
        <p14:creationId xmlns:p14="http://schemas.microsoft.com/office/powerpoint/2010/main" val="1523817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3559" y="1321914"/>
            <a:ext cx="79208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17" indent="-339717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en-US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三次修订，层次申请条件不断提高</a:t>
            </a:r>
            <a:endParaRPr lang="en-US" altLang="zh-CN" sz="2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-18030" pitchFamily="49" charset="-122"/>
            </a:endParaRPr>
          </a:p>
          <a:p>
            <a:pPr marL="339717" indent="-339717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en-US" altLang="zh-CN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2009</a:t>
            </a:r>
            <a:r>
              <a:rPr lang="zh-CN" altLang="en-US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年的</a:t>
            </a:r>
            <a:r>
              <a:rPr lang="en-US" altLang="zh-CN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181</a:t>
            </a:r>
            <a:r>
              <a:rPr lang="zh-CN" altLang="zh-CN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人增至</a:t>
            </a:r>
            <a:r>
              <a:rPr lang="en-US" altLang="zh-CN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2018</a:t>
            </a:r>
            <a:r>
              <a:rPr lang="zh-CN" altLang="en-US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年的</a:t>
            </a:r>
            <a:r>
              <a:rPr lang="en-US" altLang="zh-CN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709</a:t>
            </a:r>
            <a:r>
              <a:rPr lang="zh-CN" altLang="en-US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人，</a:t>
            </a:r>
            <a:r>
              <a:rPr lang="zh-CN" altLang="zh-CN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增长</a:t>
            </a:r>
            <a:r>
              <a:rPr lang="zh-CN" altLang="en-US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近</a:t>
            </a:r>
            <a:r>
              <a:rPr lang="en-US" altLang="zh-CN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4</a:t>
            </a:r>
            <a:r>
              <a:rPr lang="zh-CN" altLang="zh-CN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倍</a:t>
            </a:r>
            <a:endParaRPr lang="en-US" altLang="zh-CN" sz="2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-18030" pitchFamily="49" charset="-122"/>
            </a:endParaRPr>
          </a:p>
          <a:p>
            <a:pPr marL="339717" indent="-339717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en-US" altLang="zh-CN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2013</a:t>
            </a:r>
            <a:r>
              <a:rPr lang="zh-CN" altLang="en-US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年的</a:t>
            </a:r>
            <a:r>
              <a:rPr lang="en-US" altLang="zh-CN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434</a:t>
            </a:r>
            <a:r>
              <a:rPr lang="zh-CN" altLang="zh-CN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人增至</a:t>
            </a:r>
            <a:r>
              <a:rPr lang="en-US" altLang="zh-CN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2018</a:t>
            </a:r>
            <a:r>
              <a:rPr lang="zh-CN" altLang="en-US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年的</a:t>
            </a:r>
            <a:r>
              <a:rPr lang="en-US" altLang="zh-CN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709</a:t>
            </a:r>
            <a:r>
              <a:rPr lang="zh-CN" altLang="en-US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人，</a:t>
            </a:r>
            <a:r>
              <a:rPr lang="zh-CN" altLang="zh-CN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增长近</a:t>
            </a:r>
            <a:r>
              <a:rPr lang="en-US" altLang="zh-CN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1</a:t>
            </a:r>
            <a:r>
              <a:rPr lang="zh-CN" altLang="zh-CN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倍</a:t>
            </a:r>
            <a:endParaRPr lang="en-US" altLang="zh-CN" sz="2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-18030" pitchFamily="49" charset="-122"/>
            </a:endParaRPr>
          </a:p>
          <a:p>
            <a:pPr marL="339717" indent="-339717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en-US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科技人才队伍的总体规模逐年扩大</a:t>
            </a:r>
            <a:endParaRPr lang="zh-CN" altLang="en-US" sz="2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-18030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-1" y="72824"/>
            <a:ext cx="9108519" cy="6198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（一）学术人才队伍水平全面提升</a:t>
            </a:r>
          </a:p>
        </p:txBody>
      </p:sp>
      <p:graphicFrame>
        <p:nvGraphicFramePr>
          <p:cNvPr id="29" name="图表 28"/>
          <p:cNvGraphicFramePr/>
          <p:nvPr>
            <p:extLst>
              <p:ext uri="{D42A27DB-BD31-4B8C-83A1-F6EECF244321}">
                <p14:modId xmlns:p14="http://schemas.microsoft.com/office/powerpoint/2010/main" val="3602248184"/>
              </p:ext>
            </p:extLst>
          </p:nvPr>
        </p:nvGraphicFramePr>
        <p:xfrm>
          <a:off x="827584" y="3573016"/>
          <a:ext cx="367240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" name="图片 29" descr="图片包含 文字, 地图&#10;&#10;自动生成的说明"/>
          <p:cNvPicPr/>
          <p:nvPr/>
        </p:nvPicPr>
        <p:blipFill>
          <a:blip r:embed="rId4"/>
          <a:stretch>
            <a:fillRect/>
          </a:stretch>
        </p:blipFill>
        <p:spPr>
          <a:xfrm>
            <a:off x="4825056" y="3573016"/>
            <a:ext cx="3672408" cy="2664296"/>
          </a:xfrm>
          <a:prstGeom prst="rect">
            <a:avLst/>
          </a:prstGeom>
          <a:ln w="1079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E6AF8DD-B460-4909-8ED4-25863941C191}"/>
              </a:ext>
            </a:extLst>
          </p:cNvPr>
          <p:cNvCxnSpPr/>
          <p:nvPr/>
        </p:nvCxnSpPr>
        <p:spPr>
          <a:xfrm>
            <a:off x="-1" y="692696"/>
            <a:ext cx="910800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2DE3A222-84D3-4941-955B-16CB0CE63CAB}"/>
              </a:ext>
            </a:extLst>
          </p:cNvPr>
          <p:cNvSpPr/>
          <p:nvPr/>
        </p:nvSpPr>
        <p:spPr>
          <a:xfrm>
            <a:off x="179512" y="672486"/>
            <a:ext cx="74732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FF0000"/>
              </a:buClr>
            </a:pP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标志一：</a:t>
            </a:r>
            <a:r>
              <a:rPr lang="zh-CN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符合层次条件的</a:t>
            </a: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申请</a:t>
            </a:r>
            <a:r>
              <a:rPr lang="zh-CN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人数快速增长</a:t>
            </a:r>
            <a:endParaRPr lang="en-US" altLang="zh-CN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8587868"/>
      </p:ext>
    </p:extLst>
  </p:cSld>
  <p:clrMapOvr>
    <a:masterClrMapping/>
  </p:clrMapOvr>
  <p:transition spd="med" advTm="19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1342330"/>
            <a:ext cx="717260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实行限额资助、差额评审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891" indent="-34289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入选层次竞争越来越激烈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891" indent="-34289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差额降层次入选，甚至落选的人员逐年加大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891" indent="-34289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科技人才队伍的整体水平逐年提高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2D6F300-CBDC-4C11-9881-982890BD57D7}"/>
              </a:ext>
            </a:extLst>
          </p:cNvPr>
          <p:cNvSpPr/>
          <p:nvPr/>
        </p:nvSpPr>
        <p:spPr>
          <a:xfrm>
            <a:off x="520" y="72824"/>
            <a:ext cx="9108519" cy="6198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（一）学术人才队伍水平全面提升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0F05FFA7-74B1-4E26-AF4F-6C842A7ED6B9}"/>
              </a:ext>
            </a:extLst>
          </p:cNvPr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2DE3A222-84D3-4941-955B-16CB0CE63CAB}"/>
              </a:ext>
            </a:extLst>
          </p:cNvPr>
          <p:cNvSpPr/>
          <p:nvPr/>
        </p:nvSpPr>
        <p:spPr>
          <a:xfrm>
            <a:off x="683568" y="739765"/>
            <a:ext cx="66259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FF0000"/>
              </a:buClr>
            </a:pP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标志二：入选层次的学术型教师稳步增加</a:t>
            </a:r>
            <a:endParaRPr lang="en-US" altLang="zh-CN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图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4052894"/>
              </p:ext>
            </p:extLst>
          </p:nvPr>
        </p:nvGraphicFramePr>
        <p:xfrm>
          <a:off x="1187624" y="3429000"/>
          <a:ext cx="5904656" cy="2774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4214149"/>
      </p:ext>
    </p:extLst>
  </p:cSld>
  <p:clrMapOvr>
    <a:masterClrMapping/>
  </p:clrMapOvr>
  <p:transition spd="med" advTm="167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0B90C1D6-DFD0-489B-ABC7-3C782C78D091}"/>
              </a:ext>
            </a:extLst>
          </p:cNvPr>
          <p:cNvSpPr/>
          <p:nvPr/>
        </p:nvSpPr>
        <p:spPr>
          <a:xfrm>
            <a:off x="11793" y="72824"/>
            <a:ext cx="9108519" cy="6198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（一）学术人才队伍水平全面提升</a:t>
            </a: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F7FEA26B-38E7-4443-BEC4-D785773B81E9}"/>
              </a:ext>
            </a:extLst>
          </p:cNvPr>
          <p:cNvCxnSpPr/>
          <p:nvPr/>
        </p:nvCxnSpPr>
        <p:spPr>
          <a:xfrm>
            <a:off x="0" y="692696"/>
            <a:ext cx="910800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49683832-1656-457B-ABEC-3C3BD1F80CC8}"/>
              </a:ext>
            </a:extLst>
          </p:cNvPr>
          <p:cNvSpPr/>
          <p:nvPr/>
        </p:nvSpPr>
        <p:spPr>
          <a:xfrm>
            <a:off x="609406" y="822230"/>
            <a:ext cx="7848872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FF0000"/>
              </a:buClr>
            </a:pP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标志三：第二层次实现了从空缺到满员的跨越</a:t>
            </a:r>
            <a:endParaRPr lang="en-US" altLang="zh-CN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609406" y="1629921"/>
            <a:ext cx="7995042" cy="404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09563" indent="-355600">
              <a:lnSpc>
                <a:spcPts val="26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p"/>
            </a:pPr>
            <a:r>
              <a:rPr lang="en-US" altLang="zh-CN" sz="1200" b="1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2009</a:t>
            </a:r>
            <a:r>
              <a:rPr lang="zh-CN" altLang="en-US" sz="1200" b="1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年（  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0 </a:t>
            </a:r>
            <a:r>
              <a:rPr lang="zh-CN" altLang="en-US" sz="1200" b="1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人） ：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无</a:t>
            </a:r>
          </a:p>
          <a:p>
            <a:pPr marL="309563" indent="-355600">
              <a:lnSpc>
                <a:spcPts val="26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p"/>
            </a:pPr>
            <a:r>
              <a:rPr lang="en-US" altLang="zh-CN" sz="1200" b="1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2010</a:t>
            </a:r>
            <a:r>
              <a:rPr lang="zh-CN" altLang="en-US" sz="1200" b="1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年（  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1 </a:t>
            </a:r>
            <a:r>
              <a:rPr lang="zh-CN" altLang="en-US" sz="1200" b="1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人） ：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李仕贵</a:t>
            </a:r>
          </a:p>
          <a:p>
            <a:pPr marL="309563" indent="-355600">
              <a:lnSpc>
                <a:spcPts val="26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p"/>
            </a:pPr>
            <a:r>
              <a:rPr lang="en-US" altLang="zh-CN" sz="1200" b="1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2011</a:t>
            </a:r>
            <a:r>
              <a:rPr lang="zh-CN" altLang="en-US" sz="1200" b="1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年（  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3 </a:t>
            </a:r>
            <a:r>
              <a:rPr lang="zh-CN" altLang="en-US" sz="1200" b="1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人） ：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陈代文  李仕贵  王文明</a:t>
            </a:r>
          </a:p>
          <a:p>
            <a:pPr marL="309563" indent="-355600">
              <a:lnSpc>
                <a:spcPts val="26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p"/>
            </a:pPr>
            <a:r>
              <a:rPr lang="en-US" altLang="zh-CN" sz="1200" b="1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2012</a:t>
            </a:r>
            <a:r>
              <a:rPr lang="zh-CN" altLang="en-US" sz="1200" b="1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年（  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3 </a:t>
            </a:r>
            <a:r>
              <a:rPr lang="zh-CN" altLang="en-US" sz="1200" b="1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人） ：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陈代文  李仕贵  王文明</a:t>
            </a:r>
          </a:p>
          <a:p>
            <a:pPr marL="309563" indent="-355600">
              <a:lnSpc>
                <a:spcPts val="26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p"/>
            </a:pPr>
            <a:r>
              <a:rPr lang="en-US" altLang="zh-CN" sz="1200" b="1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2013</a:t>
            </a:r>
            <a:r>
              <a:rPr lang="zh-CN" altLang="en-US" sz="1200" b="1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年（  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5 </a:t>
            </a:r>
            <a:r>
              <a:rPr lang="zh-CN" altLang="en-US" sz="1200" b="1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人） ：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陈代文  陈其兵  程安春  李仕贵  杨明耀</a:t>
            </a:r>
          </a:p>
          <a:p>
            <a:pPr marL="309563" indent="-355600">
              <a:lnSpc>
                <a:spcPts val="26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p"/>
            </a:pPr>
            <a:r>
              <a:rPr lang="en-US" altLang="zh-CN" sz="1200" b="1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2014</a:t>
            </a:r>
            <a:r>
              <a:rPr lang="zh-CN" altLang="en-US" sz="1200" b="1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年（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10 </a:t>
            </a:r>
            <a:r>
              <a:rPr lang="zh-CN" altLang="en-US" sz="1200" b="1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人） ：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陈代文  陈其兵  程安春  李明洲  李仕贵 李学伟  刘登才  周小秋  杨明耀  吴  德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-18030" pitchFamily="49" charset="-122"/>
            </a:endParaRPr>
          </a:p>
          <a:p>
            <a:pPr marL="309563" indent="-355600">
              <a:lnSpc>
                <a:spcPts val="26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p"/>
            </a:pPr>
            <a:r>
              <a:rPr lang="en-US" altLang="zh-CN" sz="1200" b="1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2015</a:t>
            </a:r>
            <a:r>
              <a:rPr lang="zh-CN" altLang="en-US" sz="1200" b="1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年（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11 </a:t>
            </a:r>
            <a:r>
              <a:rPr lang="zh-CN" altLang="en-US" sz="1200" b="1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人） ：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陈代文  陈其兵  程安春  李明洲  李仕贵 李学伟  刘登才  周小秋  杨明耀  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吴  德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  王际睿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-18030" pitchFamily="49" charset="-122"/>
            </a:endParaRPr>
          </a:p>
          <a:p>
            <a:pPr marL="309563" indent="-355600">
              <a:lnSpc>
                <a:spcPts val="26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p"/>
            </a:pPr>
            <a:r>
              <a:rPr lang="en-US" altLang="zh-CN" sz="1200" b="1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2016</a:t>
            </a:r>
            <a:r>
              <a:rPr lang="zh-CN" altLang="en-US" sz="1200" b="1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年（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11 </a:t>
            </a:r>
            <a:r>
              <a:rPr lang="zh-CN" altLang="en-US" sz="1200" b="1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人） ：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陈代文  陈其兵  程安春  李明洲  李仕贵 李学伟  刘登才  周小秋  杨明耀  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吴  德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  王际睿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-18030" pitchFamily="49" charset="-122"/>
            </a:endParaRPr>
          </a:p>
          <a:p>
            <a:pPr marL="309563" indent="-355600">
              <a:lnSpc>
                <a:spcPts val="26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p"/>
            </a:pPr>
            <a:r>
              <a:rPr lang="en-US" altLang="zh-CN" sz="1200" b="1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2017</a:t>
            </a:r>
            <a:r>
              <a:rPr lang="zh-CN" altLang="en-US" sz="1200" b="1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年（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13 </a:t>
            </a:r>
            <a:r>
              <a:rPr lang="zh-CN" altLang="en-US" sz="1200" b="1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人） ：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陈代文  陈其兵  程安春  李明洲  李仕贵 李学伟  刘登才  周小秋  杨明耀  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吴  德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  王际睿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-18030" pitchFamily="49" charset="-122"/>
            </a:endParaRPr>
          </a:p>
          <a:p>
            <a:pPr marL="1704975" indent="-722313">
              <a:lnSpc>
                <a:spcPts val="2600"/>
              </a:lnSpc>
              <a:buClr>
                <a:srgbClr val="FF0000"/>
              </a:buClr>
              <a:buSzPct val="100000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                  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陈学伟   李伟滔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-18030" pitchFamily="49" charset="-122"/>
            </a:endParaRPr>
          </a:p>
          <a:p>
            <a:pPr marL="309563" indent="-355600">
              <a:lnSpc>
                <a:spcPts val="26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p"/>
            </a:pPr>
            <a:r>
              <a:rPr lang="en-US" altLang="zh-CN" sz="1200" b="1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2018</a:t>
            </a:r>
            <a:r>
              <a:rPr lang="zh-CN" altLang="en-US" sz="1200" b="1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年（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13 </a:t>
            </a:r>
            <a:r>
              <a:rPr lang="zh-CN" altLang="en-US" sz="1200" b="1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人） ：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陈代文  陈其兵  程安春  李明洲  李仕贵 李学伟  刘登才  周小秋  杨明耀  吴  德  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陈学伟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-18030" pitchFamily="49" charset="-122"/>
            </a:endParaRPr>
          </a:p>
          <a:p>
            <a:pPr marL="982663">
              <a:lnSpc>
                <a:spcPts val="2600"/>
              </a:lnSpc>
              <a:buClr>
                <a:srgbClr val="FF0000"/>
              </a:buClr>
              <a:buSzPct val="70000"/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                  李伟滔  王静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-18030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0758143"/>
      </p:ext>
    </p:extLst>
  </p:cSld>
  <p:clrMapOvr>
    <a:masterClrMapping/>
  </p:clrMapOvr>
  <p:transition spd="med" advTm="33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0F7543CC-FFFC-4FAE-AF81-59EFA91DA6EF}"/>
              </a:ext>
            </a:extLst>
          </p:cNvPr>
          <p:cNvSpPr/>
          <p:nvPr/>
        </p:nvSpPr>
        <p:spPr>
          <a:xfrm>
            <a:off x="0" y="72824"/>
            <a:ext cx="9108519" cy="6198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（一）学术人才队伍水平全面提升</a:t>
            </a: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F2DFC099-D0D3-4738-B302-9E10D8A3921B}"/>
              </a:ext>
            </a:extLst>
          </p:cNvPr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23E8D065-AC20-44D1-A442-682D378173C2}"/>
              </a:ext>
            </a:extLst>
          </p:cNvPr>
          <p:cNvSpPr/>
          <p:nvPr/>
        </p:nvSpPr>
        <p:spPr>
          <a:xfrm>
            <a:off x="791095" y="756090"/>
            <a:ext cx="521168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>
                <a:srgbClr val="FF0000"/>
              </a:buClr>
            </a:pP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标志四：一批青年才俊脱颖而出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283968" y="3284984"/>
            <a:ext cx="5040560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3525" indent="-263525">
              <a:lnSpc>
                <a:spcPct val="15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p"/>
            </a:pPr>
            <a:r>
              <a:rPr lang="zh-CN" altLang="en-US" sz="1400" b="1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第二层次  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3 /10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人：    李明洲  李伟滔  王   静</a:t>
            </a:r>
          </a:p>
          <a:p>
            <a:pPr marL="263525" indent="-263525">
              <a:lnSpc>
                <a:spcPct val="15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p"/>
            </a:pPr>
            <a:r>
              <a:rPr lang="zh-CN" altLang="en-US" sz="1400" b="1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第三层次  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6 /20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人：   王际睿  卢艳丽  冯   琳  吴福忠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宋体-18030" pitchFamily="49" charset="-122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SzPct val="100000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                                        何    军  岳   楷</a:t>
            </a:r>
          </a:p>
          <a:p>
            <a:pPr marL="263525" lvl="2" indent="-263525">
              <a:lnSpc>
                <a:spcPct val="15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p"/>
            </a:pPr>
            <a:r>
              <a:rPr lang="zh-CN" altLang="en-US" sz="1400" b="1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第四层次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29/110 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人：  马   建  王妍媖  王    彦  王   强</a:t>
            </a:r>
          </a:p>
          <a:p>
            <a:pPr marL="0" lvl="2">
              <a:lnSpc>
                <a:spcPct val="150000"/>
              </a:lnSpc>
              <a:buClr>
                <a:srgbClr val="006600"/>
              </a:buClr>
              <a:buSzPct val="70000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                 方正锋  冯   斌  刘亚西  刘光芒  刘   江  刘韫滔</a:t>
            </a:r>
          </a:p>
          <a:p>
            <a:pPr marL="0" lvl="2">
              <a:lnSpc>
                <a:spcPct val="150000"/>
              </a:lnSpc>
              <a:buClr>
                <a:srgbClr val="006600"/>
              </a:buClr>
              <a:buSzPct val="70000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                刘耀文  江千涛  李地艳  李后建  李   婷  邹立扣</a:t>
            </a:r>
          </a:p>
          <a:p>
            <a:pPr marL="0" lvl="2">
              <a:lnSpc>
                <a:spcPct val="150000"/>
              </a:lnSpc>
              <a:buClr>
                <a:srgbClr val="006600"/>
              </a:buClr>
              <a:buSzPct val="70000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                 沈   飞  沈亚欧  陈佳莹  陈洋尔  陈  舜  林少疆</a:t>
            </a:r>
          </a:p>
          <a:p>
            <a:pPr marL="0" lvl="2">
              <a:lnSpc>
                <a:spcPct val="150000"/>
              </a:lnSpc>
              <a:buClr>
                <a:srgbClr val="006600"/>
              </a:buClr>
              <a:buSzPct val="70000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                林立金  孟   曦  赵小玲  姜维丹   袁  澍  黄琳凯</a:t>
            </a:r>
          </a:p>
          <a:p>
            <a:pPr marL="0" lvl="2">
              <a:lnSpc>
                <a:spcPct val="150000"/>
              </a:lnSpc>
              <a:buClr>
                <a:srgbClr val="006600"/>
              </a:buClr>
              <a:buSzPct val="70000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                龚    伟</a:t>
            </a:r>
          </a:p>
        </p:txBody>
      </p:sp>
      <p:sp>
        <p:nvSpPr>
          <p:cNvPr id="4" name="矩形 3"/>
          <p:cNvSpPr/>
          <p:nvPr/>
        </p:nvSpPr>
        <p:spPr>
          <a:xfrm>
            <a:off x="598430" y="1421668"/>
            <a:ext cx="8496959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en-US" sz="2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当年度</a:t>
            </a:r>
            <a:r>
              <a:rPr lang="en-US" altLang="zh-CN" sz="2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40</a:t>
            </a:r>
            <a:r>
              <a:rPr lang="zh-CN" altLang="en-US" sz="2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岁以下入选层次人员快速增长</a:t>
            </a:r>
            <a:endParaRPr lang="en-US" altLang="zh-CN" sz="21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-18030" pitchFamily="49" charset="-122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en-US" altLang="zh-CN" sz="2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2018</a:t>
            </a:r>
            <a:r>
              <a:rPr lang="zh-CN" altLang="en-US" sz="2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年，</a:t>
            </a:r>
            <a:r>
              <a:rPr lang="en-US" altLang="zh-CN" sz="2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40</a:t>
            </a:r>
            <a:r>
              <a:rPr lang="zh-CN" altLang="en-US" sz="2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岁以下入选层次人员 </a:t>
            </a:r>
            <a:r>
              <a:rPr lang="en-US" altLang="zh-CN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424</a:t>
            </a:r>
            <a:r>
              <a:rPr lang="en-US" altLang="zh-CN" sz="2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 </a:t>
            </a:r>
            <a:r>
              <a:rPr lang="zh-CN" altLang="en-US" sz="2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人 ，占比超过</a:t>
            </a:r>
            <a:r>
              <a:rPr lang="en-US" altLang="zh-CN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60%</a:t>
            </a:r>
            <a:r>
              <a:rPr lang="zh-CN" altLang="en-US" sz="2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；入选</a:t>
            </a:r>
            <a:r>
              <a:rPr lang="en-US" altLang="zh-CN" sz="2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4</a:t>
            </a:r>
            <a:r>
              <a:rPr lang="zh-CN" altLang="en-US" sz="2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层次以上，由</a:t>
            </a:r>
            <a:r>
              <a:rPr lang="en-US" altLang="zh-CN" sz="2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2012</a:t>
            </a:r>
            <a:r>
              <a:rPr lang="zh-CN" altLang="en-US" sz="2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年的</a:t>
            </a:r>
            <a:r>
              <a:rPr lang="en-US" altLang="zh-CN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12</a:t>
            </a:r>
            <a:r>
              <a:rPr lang="zh-CN" altLang="en-US" sz="2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人增至</a:t>
            </a:r>
            <a:r>
              <a:rPr lang="en-US" altLang="zh-CN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38</a:t>
            </a:r>
            <a:r>
              <a:rPr lang="zh-CN" altLang="en-US" sz="2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-18030" pitchFamily="49" charset="-122"/>
              </a:rPr>
              <a:t>人</a:t>
            </a:r>
            <a:endParaRPr lang="en-US" altLang="zh-CN" sz="21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-18030" pitchFamily="49" charset="-122"/>
            </a:endParaRPr>
          </a:p>
        </p:txBody>
      </p:sp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00582806-4944-4197-A844-1ED741F915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4891586"/>
              </p:ext>
            </p:extLst>
          </p:nvPr>
        </p:nvGraphicFramePr>
        <p:xfrm>
          <a:off x="737467" y="3429000"/>
          <a:ext cx="3384376" cy="2352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786811" y="5877272"/>
            <a:ext cx="3044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r>
              <a:rPr lang="zh-CN" altLang="en-US" sz="1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-2018</a:t>
            </a:r>
            <a:r>
              <a:rPr lang="zh-CN" altLang="en-US" sz="1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1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岁以下入选高层次人数</a:t>
            </a:r>
          </a:p>
        </p:txBody>
      </p:sp>
    </p:spTree>
    <p:extLst>
      <p:ext uri="{BB962C8B-B14F-4D97-AF65-F5344CB8AC3E}">
        <p14:creationId xmlns:p14="http://schemas.microsoft.com/office/powerpoint/2010/main" val="4168819769"/>
      </p:ext>
    </p:extLst>
  </p:cSld>
  <p:clrMapOvr>
    <a:masterClrMapping/>
  </p:clrMapOvr>
  <p:transition spd="med" advTm="20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71519" y="1124744"/>
            <a:ext cx="806489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79811" indent="-479811" algn="just">
              <a:lnSpc>
                <a:spcPct val="15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年来，新建设科研平台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44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个。其中：</a:t>
            </a:r>
            <a:endParaRPr lang="en-US" altLang="zh-CN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45284" indent="-445284" algn="just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p"/>
            </a:pP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教育部、农业部、林业部重点实验室</a:t>
            </a:r>
            <a:r>
              <a:rPr lang="en-US" altLang="zh-CN" sz="2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8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个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  <a:p>
            <a:pPr marL="445284" indent="-445284" algn="just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p"/>
            </a:pP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省级实验室、工程中心、基地</a:t>
            </a:r>
            <a:r>
              <a:rPr lang="en-US" altLang="zh-CN" sz="2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21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个，协同创新中心</a:t>
            </a:r>
            <a:r>
              <a:rPr lang="en-US" altLang="zh-CN" sz="2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5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个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  <a:p>
            <a:pPr marL="445284" indent="-445284" algn="just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p"/>
            </a:pP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作物国家重点实验室筹建培育取得实质性进展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</p:txBody>
      </p:sp>
      <p:pic>
        <p:nvPicPr>
          <p:cNvPr id="9" name="Picture 6" descr="\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221088"/>
            <a:ext cx="2424539" cy="1505551"/>
          </a:xfrm>
          <a:prstGeom prst="rect">
            <a:avLst/>
          </a:prstGeom>
          <a:ln w="28575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sicau.edu.cn/2009/images/ldgh/34563erwetr24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870" y="4227706"/>
            <a:ext cx="2106235" cy="1505549"/>
          </a:xfrm>
          <a:prstGeom prst="rect">
            <a:avLst/>
          </a:prstGeom>
          <a:ln w="28575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1869" y="4221089"/>
            <a:ext cx="2268252" cy="1505549"/>
          </a:xfrm>
          <a:prstGeom prst="rect">
            <a:avLst/>
          </a:prstGeom>
          <a:ln w="28575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03AEDAC8-D9A0-42EA-832C-2C1E63AFF94C}"/>
              </a:ext>
            </a:extLst>
          </p:cNvPr>
          <p:cNvSpPr/>
          <p:nvPr/>
        </p:nvSpPr>
        <p:spPr>
          <a:xfrm>
            <a:off x="0" y="126775"/>
            <a:ext cx="9108519" cy="6198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（二）平台团队建设迈出坚实步伐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A1067AF-C0F6-4224-AC0C-05A49CD20108}"/>
              </a:ext>
            </a:extLst>
          </p:cNvPr>
          <p:cNvCxnSpPr/>
          <p:nvPr/>
        </p:nvCxnSpPr>
        <p:spPr>
          <a:xfrm>
            <a:off x="520" y="764704"/>
            <a:ext cx="910800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697389"/>
      </p:ext>
    </p:extLst>
  </p:cSld>
  <p:clrMapOvr>
    <a:masterClrMapping/>
  </p:clrMapOvr>
  <p:transition spd="med" advTm="372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11560" y="1138823"/>
            <a:ext cx="7632848" cy="236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79811" indent="-479811" algn="just">
              <a:lnSpc>
                <a:spcPct val="150000"/>
              </a:lnSpc>
              <a:buClr>
                <a:srgbClr val="FF0000"/>
              </a:buClr>
            </a:pP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年来，新建创新团队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94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个。其中：</a:t>
            </a:r>
            <a:endParaRPr lang="en-US" altLang="zh-CN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88144" indent="-488144" algn="just">
              <a:lnSpc>
                <a:spcPct val="150000"/>
              </a:lnSpc>
              <a:spcBef>
                <a:spcPts val="451"/>
              </a:spcBef>
              <a:buClr>
                <a:srgbClr val="FF0000"/>
              </a:buClr>
              <a:buFont typeface="Wingdings" pitchFamily="2" charset="2"/>
              <a:buChar char="p"/>
            </a:pP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部委级创新团队</a:t>
            </a:r>
            <a:r>
              <a:rPr lang="en-US" altLang="zh-CN" sz="2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7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个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  <a:p>
            <a:pPr marL="488144" indent="-488144" algn="just">
              <a:lnSpc>
                <a:spcPct val="150000"/>
              </a:lnSpc>
              <a:spcBef>
                <a:spcPts val="451"/>
              </a:spcBef>
              <a:buClr>
                <a:srgbClr val="FF0000"/>
              </a:buClr>
              <a:buFont typeface="Wingdings" pitchFamily="2" charset="2"/>
              <a:buChar char="p"/>
            </a:pP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省级青年科技创新研究团队</a:t>
            </a:r>
            <a:r>
              <a:rPr lang="en-US" altLang="zh-CN" sz="2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30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个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  <a:p>
            <a:pPr marL="488144" indent="-488144" algn="just">
              <a:lnSpc>
                <a:spcPct val="150000"/>
              </a:lnSpc>
              <a:spcBef>
                <a:spcPts val="451"/>
              </a:spcBef>
              <a:buClr>
                <a:srgbClr val="FF0000"/>
              </a:buClr>
              <a:buFont typeface="Wingdings" pitchFamily="2" charset="2"/>
              <a:buChar char="p"/>
            </a:pP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校级</a:t>
            </a:r>
            <a:r>
              <a:rPr lang="zh-CN" altLang="zh-CN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双支计划创新团队（课题组）</a:t>
            </a:r>
            <a:r>
              <a:rPr lang="en-US" altLang="zh-CN" sz="2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57</a:t>
            </a:r>
            <a:r>
              <a:rPr lang="zh-CN" altLang="en-US" sz="2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-18030" pitchFamily="49" charset="-122"/>
              </a:rPr>
              <a:t>个</a:t>
            </a:r>
            <a:endParaRPr lang="en-US" altLang="zh-CN" sz="2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-18030" pitchFamily="49" charset="-122"/>
            </a:endParaRPr>
          </a:p>
        </p:txBody>
      </p:sp>
      <p:pic>
        <p:nvPicPr>
          <p:cNvPr id="8" name="Picture 5" descr="实验室验收"/>
          <p:cNvPicPr>
            <a:picLocks noChangeArrowheads="1"/>
          </p:cNvPicPr>
          <p:nvPr/>
        </p:nvPicPr>
        <p:blipFill>
          <a:blip r:embed="rId2"/>
          <a:srcRect l="6522"/>
          <a:stretch>
            <a:fillRect/>
          </a:stretch>
        </p:blipFill>
        <p:spPr bwMode="auto">
          <a:xfrm>
            <a:off x="683568" y="4257093"/>
            <a:ext cx="2354792" cy="145801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2176" t="14278" r="6406"/>
          <a:stretch>
            <a:fillRect/>
          </a:stretch>
        </p:blipFill>
        <p:spPr bwMode="auto">
          <a:xfrm>
            <a:off x="3470408" y="4257093"/>
            <a:ext cx="2325728" cy="145801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6" descr="实验室验收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01" y="4257093"/>
            <a:ext cx="2356692" cy="145801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9AFE0E18-48EE-4120-8D48-EB87DD1C0792}"/>
              </a:ext>
            </a:extLst>
          </p:cNvPr>
          <p:cNvSpPr/>
          <p:nvPr/>
        </p:nvSpPr>
        <p:spPr>
          <a:xfrm>
            <a:off x="0" y="116632"/>
            <a:ext cx="9108519" cy="6198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（二）平台团队建设迈出坚实步伐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F5E263B4-50B6-45D3-B37D-C55B83B991AD}"/>
              </a:ext>
            </a:extLst>
          </p:cNvPr>
          <p:cNvCxnSpPr/>
          <p:nvPr/>
        </p:nvCxnSpPr>
        <p:spPr>
          <a:xfrm>
            <a:off x="520" y="754561"/>
            <a:ext cx="910800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16521"/>
      </p:ext>
    </p:extLst>
  </p:cSld>
  <p:clrMapOvr>
    <a:masterClrMapping/>
  </p:clrMapOvr>
  <p:transition spd="med" advTm="34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蓝天下的纸飞机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40172</TotalTime>
  <Words>2779</Words>
  <Application>Microsoft Office PowerPoint</Application>
  <PresentationFormat>全屏显示(4:3)</PresentationFormat>
  <Paragraphs>425</Paragraphs>
  <Slides>32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6" baseType="lpstr">
      <vt:lpstr>Arial Unicode MS</vt:lpstr>
      <vt:lpstr>方正姚体</vt:lpstr>
      <vt:lpstr>仿宋</vt:lpstr>
      <vt:lpstr>黑体</vt:lpstr>
      <vt:lpstr>隶书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Office 主题</vt:lpstr>
      <vt:lpstr>蓝天下的纸飞机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kgk kyc</cp:lastModifiedBy>
  <cp:revision>4819</cp:revision>
  <dcterms:created xsi:type="dcterms:W3CDTF">2012-10-07T00:28:30Z</dcterms:created>
  <dcterms:modified xsi:type="dcterms:W3CDTF">2019-02-25T01:39:01Z</dcterms:modified>
</cp:coreProperties>
</file>